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92" r:id="rId15"/>
    <p:sldId id="297" r:id="rId16"/>
    <p:sldId id="294" r:id="rId17"/>
    <p:sldId id="295" r:id="rId18"/>
    <p:sldId id="305" r:id="rId19"/>
    <p:sldId id="300" r:id="rId20"/>
    <p:sldId id="301" r:id="rId21"/>
    <p:sldId id="302" r:id="rId22"/>
    <p:sldId id="299" r:id="rId23"/>
    <p:sldId id="303" r:id="rId24"/>
    <p:sldId id="30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90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17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3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69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19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48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59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1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898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3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8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D9AAD5-A6EC-4E35-99F4-9B6D2980976B}" type="datetimeFigureOut">
              <a:rPr lang="zh-CN" altLang="en-US" smtClean="0"/>
              <a:t>2016/8/23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316BA946-5445-49C1-A72A-644D305394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2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r="35000"/>
          <a:stretch/>
        </p:blipFill>
        <p:spPr bwMode="auto">
          <a:xfrm>
            <a:off x="0" y="7747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934200" y="4873470"/>
            <a:ext cx="76944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200" dirty="0">
                <a:latin typeface="MS Shell Dlg" pitchFamily="18" charset="0"/>
                <a:cs typeface="MS Shell Dlg" pitchFamily="18" charset="0"/>
              </a:rPr>
              <a:t>力太武研所</a:t>
            </a:r>
            <a:endParaRPr lang="en-US" altLang="zh-CN" sz="1200" dirty="0"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723900" y="6261100"/>
            <a:ext cx="475290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0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08000" y="1828800"/>
            <a:ext cx="6115457" cy="7146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/>
            </a:pPr>
            <a:r>
              <a:rPr lang="en-US" altLang="zh-CN" sz="4404" dirty="0" err="1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大数据基础知识</a:t>
            </a:r>
            <a:r>
              <a:rPr lang="en-US" altLang="zh-CN" sz="4404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-Hadoop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800" y="3708400"/>
            <a:ext cx="4495800" cy="247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7800" y="266700"/>
            <a:ext cx="8806898" cy="30854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核心组件简介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1.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Hadoop是Apache基金会的一个项目总称，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核心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由HDFS、MapReduce组成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2.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HDFS是对Google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GFS的开源实现，MapReduce是对Google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MapReduce的开源实现，</a:t>
            </a:r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HBase是Google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BigTable的开源实现。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54000" algn="l"/>
              </a:tabLst>
            </a:pPr>
            <a:r>
              <a:rPr lang="en-US" altLang="zh-CN" dirty="0"/>
              <a:t>	3.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名字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来源于其创始人Doug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Cutting的儿子给一头黄色大象取的名字。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54000" algn="l"/>
              </a:tabLst>
            </a:pPr>
            <a:r>
              <a:rPr lang="en-US" altLang="zh-CN" dirty="0"/>
              <a:t>	4.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Hadoop最初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是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Nuch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项目（网页爬虫）的一部分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后来迅速独立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发展成为分析大数据的平台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10000"/>
          <a:stretch/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4876800" y="2032000"/>
            <a:ext cx="977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BookKeeper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5257800" y="2247900"/>
            <a:ext cx="889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ZooKeeper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8420100" y="2082800"/>
            <a:ext cx="482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AVRO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2400" y="215900"/>
            <a:ext cx="6509795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HDFS原理简介－分布式文件系统</a:t>
            </a:r>
            <a:r>
              <a:rPr lang="en-US" altLang="zh-CN" sz="2402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-</a:t>
            </a:r>
            <a:r>
              <a:rPr lang="zh-CN" altLang="en-US" sz="2402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横向存储扩展</a:t>
            </a:r>
            <a:endParaRPr lang="en-US" altLang="zh-CN" sz="2402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85800" y="1168400"/>
            <a:ext cx="1320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HDFS主要特点：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存储大文件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5800" y="16129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将大文件分割成很多小块存储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流式数据读取，“write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one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many”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85800" y="2082800"/>
            <a:ext cx="3657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本身是分布式的，具备良好的可扩展性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通过放开POSIX要求，极大改善数据读写性能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HDFS</a:t>
            </a:r>
            <a:r>
              <a:rPr lang="en-US" altLang="zh-CN" sz="1403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不适合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于：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存储大量小文件（&lt;1MB）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实时数据读取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需经常修改数据的场景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46900" y="2324100"/>
            <a:ext cx="901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YARN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191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HDFS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819900" y="1308100"/>
            <a:ext cx="342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Hive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099300" y="1790700"/>
            <a:ext cx="100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Reduce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81700" y="2082800"/>
            <a:ext cx="508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HBase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08700" y="1308100"/>
            <a:ext cx="254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Pig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683500" y="13081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Sqoop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81000" y="4406900"/>
            <a:ext cx="8382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文件被切分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成大小相同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的块（最末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尾的块可能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小于块大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小），并存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储在不同的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数据节点上。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12000" y="3746500"/>
            <a:ext cx="16637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573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为确保文件块的容错性，</a:t>
            </a:r>
          </a:p>
          <a:p>
            <a:pPr>
              <a:lnSpc>
                <a:spcPts val="1300"/>
              </a:lnSpc>
              <a:tabLst>
                <a:tab pos="12573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同时提供更快的数据读取，</a:t>
            </a:r>
          </a:p>
          <a:p>
            <a:pPr>
              <a:lnSpc>
                <a:spcPts val="1300"/>
              </a:lnSpc>
              <a:tabLst>
                <a:tab pos="12573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默认每个数据块有3个副</a:t>
            </a:r>
          </a:p>
          <a:p>
            <a:pPr>
              <a:lnSpc>
                <a:spcPts val="1300"/>
              </a:lnSpc>
              <a:tabLst>
                <a:tab pos="12573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本，且分布在不同的数据</a:t>
            </a:r>
          </a:p>
          <a:p>
            <a:pPr>
              <a:lnSpc>
                <a:spcPts val="1300"/>
              </a:lnSpc>
              <a:tabLst>
                <a:tab pos="12573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节点DN上。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A</a:t>
            </a:r>
          </a:p>
          <a:p>
            <a:pPr>
              <a:lnSpc>
                <a:spcPts val="2000"/>
              </a:lnSpc>
              <a:tabLst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B</a:t>
            </a:r>
          </a:p>
          <a:p>
            <a:pPr>
              <a:lnSpc>
                <a:spcPts val="2000"/>
              </a:lnSpc>
              <a:tabLst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701800" y="4279900"/>
            <a:ext cx="825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DataNode，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文件就放它</a:t>
            </a:r>
          </a:p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上了。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A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06700" y="5384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71800" y="3708400"/>
            <a:ext cx="9652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016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NameNode，</a:t>
            </a:r>
          </a:p>
          <a:p>
            <a:pPr>
              <a:lnSpc>
                <a:spcPts val="1300"/>
              </a:lnSpc>
              <a:tabLst>
                <a:tab pos="1016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元数据信息都</a:t>
            </a:r>
          </a:p>
          <a:p>
            <a:pPr>
              <a:lnSpc>
                <a:spcPts val="1300"/>
              </a:lnSpc>
              <a:tabLst>
                <a:tab pos="101600" algn="l"/>
              </a:tabLst>
            </a:pPr>
            <a:r>
              <a:rPr lang="en-US" altLang="zh-CN" sz="1103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在这。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B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B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102100" y="5384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C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0828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1115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1529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#3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699000" y="3733800"/>
            <a:ext cx="4064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905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B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1816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918200" y="5384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2103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934200" y="5410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239000" y="5765800"/>
            <a:ext cx="406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DN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#6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356600" y="5791200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File</a:t>
            </a:r>
            <a:r>
              <a:rPr lang="en-US" altLang="zh-CN" sz="11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D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330700" y="53848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D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5130800" y="53848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D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6159500" y="53848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3400" y="7620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939800"/>
            <a:ext cx="5105400" cy="412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57200" y="410989"/>
            <a:ext cx="8534400" cy="609910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89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MapReduce原理简介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－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离线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分布式计算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框架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横向计算扩展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2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Apache</a:t>
            </a:r>
            <a:r>
              <a:rPr lang="en-US" altLang="zh-CN" sz="12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MapReduce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是google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MapReduce的开源实现。是对并行计算的封装，使用户通过一些简单的逻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辑即可完成复杂的并行计算。</a:t>
            </a:r>
            <a:r>
              <a:rPr lang="en-US" altLang="zh-CN" sz="1403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其核心理念是将一个大的运算任务分解到集群每个节点上，充分运用集群资</a:t>
            </a:r>
            <a:endParaRPr lang="en-US" altLang="zh-CN" sz="1403" dirty="0">
              <a:solidFill>
                <a:srgbClr val="FF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06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源，缩短运行时间</a:t>
            </a:r>
            <a:r>
              <a:rPr lang="en-US" altLang="zh-CN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。</a:t>
            </a:r>
            <a:r>
              <a:rPr lang="zh-CN" altLang="en-US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优点：高吞吐量，满足批量计算需求；缺点：非实时，不能满足即时的交互式计算。</a:t>
            </a:r>
            <a:endParaRPr lang="en-US" altLang="zh-CN" sz="1406" dirty="0">
              <a:solidFill>
                <a:srgbClr val="FF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zh-CN" altLang="en-US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由此发展出了</a:t>
            </a:r>
            <a:r>
              <a:rPr lang="en-US" altLang="zh-CN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spark</a:t>
            </a:r>
            <a:r>
              <a:rPr lang="zh-CN" altLang="en-US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和</a:t>
            </a:r>
            <a:r>
              <a:rPr lang="en-US" altLang="zh-CN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storm</a:t>
            </a:r>
            <a:r>
              <a:rPr lang="zh-CN" altLang="en-US" sz="140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计算引擎。</a:t>
            </a:r>
            <a:endParaRPr lang="en-US" altLang="zh-CN" sz="1406" dirty="0">
              <a:solidFill>
                <a:srgbClr val="FF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495300"/>
            <a:ext cx="6350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711200"/>
            <a:ext cx="3646832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3504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目录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98500" algn="l"/>
              </a:tabLst>
            </a:pPr>
            <a:r>
              <a:rPr lang="en-US" altLang="zh-CN" sz="21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1.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8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大数据概念与hadoop简介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生态重要组件介绍</a:t>
            </a:r>
            <a:endParaRPr lang="en-US" altLang="zh-CN" sz="2195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3.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err="1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</a:t>
            </a:r>
            <a:r>
              <a:rPr lang="zh-CN" altLang="en-US" sz="2195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企业</a:t>
            </a:r>
            <a:r>
              <a:rPr lang="en-US" altLang="zh-CN" sz="2195" dirty="0" err="1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架构</a:t>
            </a:r>
            <a:r>
              <a:rPr lang="zh-CN" altLang="en-US" sz="2195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介绍</a:t>
            </a:r>
            <a:endParaRPr lang="en-US" altLang="zh-CN" sz="2195" dirty="0">
              <a:solidFill>
                <a:srgbClr val="777777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0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495300"/>
            <a:ext cx="6350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711200"/>
            <a:ext cx="3063339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98500" algn="l"/>
              </a:tabLst>
            </a:pPr>
            <a:r>
              <a:rPr lang="en-US" altLang="zh-CN" dirty="0"/>
              <a:t>	Hadoop</a:t>
            </a:r>
            <a:r>
              <a:rPr lang="zh-CN" altLang="en-US" dirty="0"/>
              <a:t>重要生态组件图</a:t>
            </a:r>
            <a:endParaRPr lang="en-US" altLang="zh-CN" sz="3504" dirty="0">
              <a:solidFill>
                <a:srgbClr val="99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366837"/>
            <a:ext cx="8020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22830" y="2563114"/>
            <a:ext cx="92837" cy="79375"/>
          </a:xfrm>
          <a:custGeom>
            <a:avLst/>
            <a:gdLst>
              <a:gd name="connsiteX0" fmla="*/ 79248 w 92837"/>
              <a:gd name="connsiteY0" fmla="*/ 6350 h 79375"/>
              <a:gd name="connsiteX1" fmla="*/ 55752 w 92837"/>
              <a:gd name="connsiteY1" fmla="*/ 7365 h 79375"/>
              <a:gd name="connsiteX2" fmla="*/ 32004 w 92837"/>
              <a:gd name="connsiteY2" fmla="*/ 12445 h 79375"/>
              <a:gd name="connsiteX3" fmla="*/ 13716 w 92837"/>
              <a:gd name="connsiteY3" fmla="*/ 24002 h 79375"/>
              <a:gd name="connsiteX4" fmla="*/ 6350 w 92837"/>
              <a:gd name="connsiteY4" fmla="*/ 44957 h 79375"/>
              <a:gd name="connsiteX5" fmla="*/ 9270 w 92837"/>
              <a:gd name="connsiteY5" fmla="*/ 57784 h 79375"/>
              <a:gd name="connsiteX6" fmla="*/ 16764 w 92837"/>
              <a:gd name="connsiteY6" fmla="*/ 66547 h 79375"/>
              <a:gd name="connsiteX7" fmla="*/ 27558 w 92837"/>
              <a:gd name="connsiteY7" fmla="*/ 71373 h 79375"/>
              <a:gd name="connsiteX8" fmla="*/ 40132 w 92837"/>
              <a:gd name="connsiteY8" fmla="*/ 73025 h 79375"/>
              <a:gd name="connsiteX9" fmla="*/ 61722 w 92837"/>
              <a:gd name="connsiteY9" fmla="*/ 68325 h 79375"/>
              <a:gd name="connsiteX10" fmla="*/ 76200 w 92837"/>
              <a:gd name="connsiteY10" fmla="*/ 55879 h 79375"/>
              <a:gd name="connsiteX11" fmla="*/ 84073 w 92837"/>
              <a:gd name="connsiteY11" fmla="*/ 37972 h 79375"/>
              <a:gd name="connsiteX12" fmla="*/ 86486 w 92837"/>
              <a:gd name="connsiteY12" fmla="*/ 16509 h 79375"/>
              <a:gd name="connsiteX13" fmla="*/ 86486 w 92837"/>
              <a:gd name="connsiteY13" fmla="*/ 6350 h 79375"/>
              <a:gd name="connsiteX14" fmla="*/ 79248 w 92837"/>
              <a:gd name="connsiteY14" fmla="*/ 6350 h 79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2837" h="79375">
                <a:moveTo>
                  <a:pt x="79248" y="6350"/>
                </a:moveTo>
                <a:cubicBezTo>
                  <a:pt x="72136" y="6350"/>
                  <a:pt x="64389" y="6603"/>
                  <a:pt x="55752" y="7365"/>
                </a:cubicBezTo>
                <a:cubicBezTo>
                  <a:pt x="47244" y="8000"/>
                  <a:pt x="39370" y="9651"/>
                  <a:pt x="32004" y="12445"/>
                </a:cubicBezTo>
                <a:cubicBezTo>
                  <a:pt x="24638" y="15112"/>
                  <a:pt x="18542" y="18922"/>
                  <a:pt x="13716" y="24002"/>
                </a:cubicBezTo>
                <a:cubicBezTo>
                  <a:pt x="8763" y="28955"/>
                  <a:pt x="6350" y="35940"/>
                  <a:pt x="6350" y="44957"/>
                </a:cubicBezTo>
                <a:cubicBezTo>
                  <a:pt x="6350" y="49783"/>
                  <a:pt x="7366" y="54101"/>
                  <a:pt x="9270" y="57784"/>
                </a:cubicBezTo>
                <a:cubicBezTo>
                  <a:pt x="11176" y="61467"/>
                  <a:pt x="13589" y="64388"/>
                  <a:pt x="16764" y="66547"/>
                </a:cubicBezTo>
                <a:cubicBezTo>
                  <a:pt x="19811" y="68706"/>
                  <a:pt x="23495" y="70357"/>
                  <a:pt x="27558" y="71373"/>
                </a:cubicBezTo>
                <a:cubicBezTo>
                  <a:pt x="31623" y="72516"/>
                  <a:pt x="35814" y="73025"/>
                  <a:pt x="40132" y="73025"/>
                </a:cubicBezTo>
                <a:cubicBezTo>
                  <a:pt x="48514" y="73025"/>
                  <a:pt x="55752" y="71500"/>
                  <a:pt x="61722" y="68325"/>
                </a:cubicBezTo>
                <a:cubicBezTo>
                  <a:pt x="67691" y="65277"/>
                  <a:pt x="72517" y="61086"/>
                  <a:pt x="76200" y="55879"/>
                </a:cubicBezTo>
                <a:cubicBezTo>
                  <a:pt x="79755" y="50800"/>
                  <a:pt x="82423" y="44830"/>
                  <a:pt x="84073" y="37972"/>
                </a:cubicBezTo>
                <a:cubicBezTo>
                  <a:pt x="85725" y="31241"/>
                  <a:pt x="86486" y="24002"/>
                  <a:pt x="86486" y="16509"/>
                </a:cubicBezTo>
                <a:lnTo>
                  <a:pt x="86486" y="6350"/>
                </a:lnTo>
                <a:lnTo>
                  <a:pt x="7924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84348" y="2491485"/>
            <a:ext cx="100583" cy="146558"/>
          </a:xfrm>
          <a:custGeom>
            <a:avLst/>
            <a:gdLst>
              <a:gd name="connsiteX0" fmla="*/ 50672 w 100583"/>
              <a:gd name="connsiteY0" fmla="*/ 6350 h 146558"/>
              <a:gd name="connsiteX1" fmla="*/ 28701 w 100583"/>
              <a:gd name="connsiteY1" fmla="*/ 12573 h 146558"/>
              <a:gd name="connsiteX2" fmla="*/ 15239 w 100583"/>
              <a:gd name="connsiteY2" fmla="*/ 28702 h 146558"/>
              <a:gd name="connsiteX3" fmla="*/ 8381 w 100583"/>
              <a:gd name="connsiteY3" fmla="*/ 50038 h 146558"/>
              <a:gd name="connsiteX4" fmla="*/ 6350 w 100583"/>
              <a:gd name="connsiteY4" fmla="*/ 72263 h 146558"/>
              <a:gd name="connsiteX5" fmla="*/ 8381 w 100583"/>
              <a:gd name="connsiteY5" fmla="*/ 94742 h 146558"/>
              <a:gd name="connsiteX6" fmla="*/ 15239 w 100583"/>
              <a:gd name="connsiteY6" fmla="*/ 116840 h 146558"/>
              <a:gd name="connsiteX7" fmla="*/ 28701 w 100583"/>
              <a:gd name="connsiteY7" fmla="*/ 133477 h 146558"/>
              <a:gd name="connsiteX8" fmla="*/ 50291 w 100583"/>
              <a:gd name="connsiteY8" fmla="*/ 140208 h 146558"/>
              <a:gd name="connsiteX9" fmla="*/ 72644 w 100583"/>
              <a:gd name="connsiteY9" fmla="*/ 133604 h 146558"/>
              <a:gd name="connsiteX10" fmla="*/ 86105 w 100583"/>
              <a:gd name="connsiteY10" fmla="*/ 117221 h 146558"/>
              <a:gd name="connsiteX11" fmla="*/ 92582 w 100583"/>
              <a:gd name="connsiteY11" fmla="*/ 95250 h 146558"/>
              <a:gd name="connsiteX12" fmla="*/ 94233 w 100583"/>
              <a:gd name="connsiteY12" fmla="*/ 72263 h 146558"/>
              <a:gd name="connsiteX13" fmla="*/ 92582 w 100583"/>
              <a:gd name="connsiteY13" fmla="*/ 49657 h 146558"/>
              <a:gd name="connsiteX14" fmla="*/ 86232 w 100583"/>
              <a:gd name="connsiteY14" fmla="*/ 28321 h 146558"/>
              <a:gd name="connsiteX15" fmla="*/ 73025 w 100583"/>
              <a:gd name="connsiteY15" fmla="*/ 12446 h 146558"/>
              <a:gd name="connsiteX16" fmla="*/ 50672 w 100583"/>
              <a:gd name="connsiteY16" fmla="*/ 6350 h 146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0583" h="146558">
                <a:moveTo>
                  <a:pt x="50672" y="6350"/>
                </a:moveTo>
                <a:cubicBezTo>
                  <a:pt x="41655" y="6350"/>
                  <a:pt x="34416" y="8382"/>
                  <a:pt x="28701" y="12573"/>
                </a:cubicBezTo>
                <a:cubicBezTo>
                  <a:pt x="22986" y="16764"/>
                  <a:pt x="18541" y="22225"/>
                  <a:pt x="15239" y="28702"/>
                </a:cubicBezTo>
                <a:cubicBezTo>
                  <a:pt x="12064" y="35179"/>
                  <a:pt x="9651" y="42291"/>
                  <a:pt x="8381" y="50038"/>
                </a:cubicBezTo>
                <a:cubicBezTo>
                  <a:pt x="6984" y="57785"/>
                  <a:pt x="6350" y="65151"/>
                  <a:pt x="6350" y="72263"/>
                </a:cubicBezTo>
                <a:cubicBezTo>
                  <a:pt x="6350" y="79248"/>
                  <a:pt x="6984" y="86741"/>
                  <a:pt x="8381" y="94742"/>
                </a:cubicBezTo>
                <a:cubicBezTo>
                  <a:pt x="9651" y="102870"/>
                  <a:pt x="12064" y="110109"/>
                  <a:pt x="15239" y="116840"/>
                </a:cubicBezTo>
                <a:cubicBezTo>
                  <a:pt x="18541" y="123444"/>
                  <a:pt x="22986" y="129032"/>
                  <a:pt x="28701" y="133477"/>
                </a:cubicBezTo>
                <a:cubicBezTo>
                  <a:pt x="34416" y="137922"/>
                  <a:pt x="41528" y="140208"/>
                  <a:pt x="50291" y="140208"/>
                </a:cubicBezTo>
                <a:cubicBezTo>
                  <a:pt x="59435" y="140208"/>
                  <a:pt x="66928" y="138049"/>
                  <a:pt x="72644" y="133604"/>
                </a:cubicBezTo>
                <a:cubicBezTo>
                  <a:pt x="78358" y="129286"/>
                  <a:pt x="82803" y="123825"/>
                  <a:pt x="86105" y="117221"/>
                </a:cubicBezTo>
                <a:cubicBezTo>
                  <a:pt x="89280" y="110490"/>
                  <a:pt x="91439" y="103251"/>
                  <a:pt x="92582" y="95250"/>
                </a:cubicBezTo>
                <a:cubicBezTo>
                  <a:pt x="93725" y="87249"/>
                  <a:pt x="94233" y="79502"/>
                  <a:pt x="94233" y="72263"/>
                </a:cubicBezTo>
                <a:cubicBezTo>
                  <a:pt x="94233" y="64897"/>
                  <a:pt x="93725" y="57404"/>
                  <a:pt x="92582" y="49657"/>
                </a:cubicBezTo>
                <a:cubicBezTo>
                  <a:pt x="91439" y="41910"/>
                  <a:pt x="89407" y="34798"/>
                  <a:pt x="86232" y="28321"/>
                </a:cubicBezTo>
                <a:cubicBezTo>
                  <a:pt x="83184" y="21717"/>
                  <a:pt x="78739" y="16510"/>
                  <a:pt x="73025" y="12446"/>
                </a:cubicBezTo>
                <a:cubicBezTo>
                  <a:pt x="67309" y="8382"/>
                  <a:pt x="59944" y="6350"/>
                  <a:pt x="506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54351" y="2491485"/>
            <a:ext cx="100584" cy="146939"/>
          </a:xfrm>
          <a:custGeom>
            <a:avLst/>
            <a:gdLst>
              <a:gd name="connsiteX0" fmla="*/ 49783 w 100584"/>
              <a:gd name="connsiteY0" fmla="*/ 6350 h 146939"/>
              <a:gd name="connsiteX1" fmla="*/ 27432 w 100584"/>
              <a:gd name="connsiteY1" fmla="*/ 12573 h 146939"/>
              <a:gd name="connsiteX2" fmla="*/ 14224 w 100584"/>
              <a:gd name="connsiteY2" fmla="*/ 28448 h 146939"/>
              <a:gd name="connsiteX3" fmla="*/ 7874 w 100584"/>
              <a:gd name="connsiteY3" fmla="*/ 49784 h 146939"/>
              <a:gd name="connsiteX4" fmla="*/ 6350 w 100584"/>
              <a:gd name="connsiteY4" fmla="*/ 72644 h 146939"/>
              <a:gd name="connsiteX5" fmla="*/ 7874 w 100584"/>
              <a:gd name="connsiteY5" fmla="*/ 95631 h 146939"/>
              <a:gd name="connsiteX6" fmla="*/ 14477 w 100584"/>
              <a:gd name="connsiteY6" fmla="*/ 117602 h 146939"/>
              <a:gd name="connsiteX7" fmla="*/ 27813 w 100584"/>
              <a:gd name="connsiteY7" fmla="*/ 134112 h 146939"/>
              <a:gd name="connsiteX8" fmla="*/ 50292 w 100584"/>
              <a:gd name="connsiteY8" fmla="*/ 140589 h 146939"/>
              <a:gd name="connsiteX9" fmla="*/ 71882 w 100584"/>
              <a:gd name="connsiteY9" fmla="*/ 133858 h 146939"/>
              <a:gd name="connsiteX10" fmla="*/ 85217 w 100584"/>
              <a:gd name="connsiteY10" fmla="*/ 117221 h 146939"/>
              <a:gd name="connsiteX11" fmla="*/ 92202 w 100584"/>
              <a:gd name="connsiteY11" fmla="*/ 95250 h 146939"/>
              <a:gd name="connsiteX12" fmla="*/ 94233 w 100584"/>
              <a:gd name="connsiteY12" fmla="*/ 72644 h 146939"/>
              <a:gd name="connsiteX13" fmla="*/ 92202 w 100584"/>
              <a:gd name="connsiteY13" fmla="*/ 50292 h 146939"/>
              <a:gd name="connsiteX14" fmla="*/ 85217 w 100584"/>
              <a:gd name="connsiteY14" fmla="*/ 28702 h 146939"/>
              <a:gd name="connsiteX15" fmla="*/ 71882 w 100584"/>
              <a:gd name="connsiteY15" fmla="*/ 12573 h 146939"/>
              <a:gd name="connsiteX16" fmla="*/ 49783 w 100584"/>
              <a:gd name="connsiteY16" fmla="*/ 6350 h 146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0584" h="146939">
                <a:moveTo>
                  <a:pt x="49783" y="6350"/>
                </a:moveTo>
                <a:cubicBezTo>
                  <a:pt x="40640" y="6350"/>
                  <a:pt x="33147" y="8382"/>
                  <a:pt x="27432" y="12573"/>
                </a:cubicBezTo>
                <a:cubicBezTo>
                  <a:pt x="21717" y="16764"/>
                  <a:pt x="17399" y="22098"/>
                  <a:pt x="14224" y="28448"/>
                </a:cubicBezTo>
                <a:cubicBezTo>
                  <a:pt x="11176" y="34798"/>
                  <a:pt x="9017" y="42037"/>
                  <a:pt x="7874" y="49784"/>
                </a:cubicBezTo>
                <a:cubicBezTo>
                  <a:pt x="6858" y="57658"/>
                  <a:pt x="6350" y="65278"/>
                  <a:pt x="6350" y="72644"/>
                </a:cubicBezTo>
                <a:cubicBezTo>
                  <a:pt x="6350" y="80010"/>
                  <a:pt x="6858" y="87630"/>
                  <a:pt x="7874" y="95631"/>
                </a:cubicBezTo>
                <a:cubicBezTo>
                  <a:pt x="9017" y="103632"/>
                  <a:pt x="11176" y="110998"/>
                  <a:pt x="14477" y="117602"/>
                </a:cubicBezTo>
                <a:cubicBezTo>
                  <a:pt x="17652" y="124206"/>
                  <a:pt x="22225" y="129794"/>
                  <a:pt x="27813" y="134112"/>
                </a:cubicBezTo>
                <a:cubicBezTo>
                  <a:pt x="33527" y="138430"/>
                  <a:pt x="41021" y="140589"/>
                  <a:pt x="50292" y="140589"/>
                </a:cubicBezTo>
                <a:cubicBezTo>
                  <a:pt x="58927" y="140589"/>
                  <a:pt x="66167" y="138303"/>
                  <a:pt x="71882" y="133858"/>
                </a:cubicBezTo>
                <a:cubicBezTo>
                  <a:pt x="77470" y="129413"/>
                  <a:pt x="82042" y="123825"/>
                  <a:pt x="85217" y="117221"/>
                </a:cubicBezTo>
                <a:cubicBezTo>
                  <a:pt x="88519" y="110490"/>
                  <a:pt x="90805" y="103251"/>
                  <a:pt x="92202" y="95250"/>
                </a:cubicBezTo>
                <a:cubicBezTo>
                  <a:pt x="93472" y="87249"/>
                  <a:pt x="94233" y="79629"/>
                  <a:pt x="94233" y="72644"/>
                </a:cubicBezTo>
                <a:cubicBezTo>
                  <a:pt x="94233" y="65532"/>
                  <a:pt x="93472" y="58166"/>
                  <a:pt x="92202" y="50292"/>
                </a:cubicBezTo>
                <a:cubicBezTo>
                  <a:pt x="90805" y="42418"/>
                  <a:pt x="88519" y="35179"/>
                  <a:pt x="85217" y="28702"/>
                </a:cubicBezTo>
                <a:cubicBezTo>
                  <a:pt x="82042" y="22225"/>
                  <a:pt x="77470" y="16764"/>
                  <a:pt x="71882" y="12573"/>
                </a:cubicBezTo>
                <a:cubicBezTo>
                  <a:pt x="66167" y="8382"/>
                  <a:pt x="58801" y="6350"/>
                  <a:pt x="497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37460" y="2490216"/>
            <a:ext cx="106298" cy="148971"/>
          </a:xfrm>
          <a:custGeom>
            <a:avLst/>
            <a:gdLst>
              <a:gd name="connsiteX0" fmla="*/ 53085 w 106298"/>
              <a:gd name="connsiteY0" fmla="*/ 6350 h 148971"/>
              <a:gd name="connsiteX1" fmla="*/ 30733 w 106298"/>
              <a:gd name="connsiteY1" fmla="*/ 12445 h 148971"/>
              <a:gd name="connsiteX2" fmla="*/ 16255 w 106298"/>
              <a:gd name="connsiteY2" fmla="*/ 28320 h 148971"/>
              <a:gd name="connsiteX3" fmla="*/ 8508 w 106298"/>
              <a:gd name="connsiteY3" fmla="*/ 50038 h 148971"/>
              <a:gd name="connsiteX4" fmla="*/ 6350 w 106298"/>
              <a:gd name="connsiteY4" fmla="*/ 73532 h 148971"/>
              <a:gd name="connsiteX5" fmla="*/ 8763 w 106298"/>
              <a:gd name="connsiteY5" fmla="*/ 98551 h 148971"/>
              <a:gd name="connsiteX6" fmla="*/ 16636 w 106298"/>
              <a:gd name="connsiteY6" fmla="*/ 120650 h 148971"/>
              <a:gd name="connsiteX7" fmla="*/ 31114 w 106298"/>
              <a:gd name="connsiteY7" fmla="*/ 136525 h 148971"/>
              <a:gd name="connsiteX8" fmla="*/ 53085 w 106298"/>
              <a:gd name="connsiteY8" fmla="*/ 142620 h 148971"/>
              <a:gd name="connsiteX9" fmla="*/ 75438 w 106298"/>
              <a:gd name="connsiteY9" fmla="*/ 136779 h 148971"/>
              <a:gd name="connsiteX10" fmla="*/ 89916 w 106298"/>
              <a:gd name="connsiteY10" fmla="*/ 121157 h 148971"/>
              <a:gd name="connsiteX11" fmla="*/ 97663 w 106298"/>
              <a:gd name="connsiteY11" fmla="*/ 98932 h 148971"/>
              <a:gd name="connsiteX12" fmla="*/ 99948 w 106298"/>
              <a:gd name="connsiteY12" fmla="*/ 73532 h 148971"/>
              <a:gd name="connsiteX13" fmla="*/ 97663 w 106298"/>
              <a:gd name="connsiteY13" fmla="*/ 49657 h 148971"/>
              <a:gd name="connsiteX14" fmla="*/ 90169 w 106298"/>
              <a:gd name="connsiteY14" fmla="*/ 28066 h 148971"/>
              <a:gd name="connsiteX15" fmla="*/ 75945 w 106298"/>
              <a:gd name="connsiteY15" fmla="*/ 12445 h 148971"/>
              <a:gd name="connsiteX16" fmla="*/ 53085 w 106298"/>
              <a:gd name="connsiteY16" fmla="*/ 6350 h 148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6298" h="148971">
                <a:moveTo>
                  <a:pt x="53085" y="6350"/>
                </a:moveTo>
                <a:cubicBezTo>
                  <a:pt x="44195" y="6350"/>
                  <a:pt x="36702" y="8382"/>
                  <a:pt x="30733" y="12445"/>
                </a:cubicBezTo>
                <a:cubicBezTo>
                  <a:pt x="24764" y="16510"/>
                  <a:pt x="19938" y="21844"/>
                  <a:pt x="16255" y="28320"/>
                </a:cubicBezTo>
                <a:cubicBezTo>
                  <a:pt x="12572" y="34798"/>
                  <a:pt x="10032" y="42036"/>
                  <a:pt x="8508" y="50038"/>
                </a:cubicBezTo>
                <a:cubicBezTo>
                  <a:pt x="7111" y="58038"/>
                  <a:pt x="6350" y="65913"/>
                  <a:pt x="6350" y="73532"/>
                </a:cubicBezTo>
                <a:cubicBezTo>
                  <a:pt x="6350" y="81914"/>
                  <a:pt x="7111" y="90297"/>
                  <a:pt x="8763" y="98551"/>
                </a:cubicBezTo>
                <a:cubicBezTo>
                  <a:pt x="10413" y="106807"/>
                  <a:pt x="13080" y="114173"/>
                  <a:pt x="16636" y="120650"/>
                </a:cubicBezTo>
                <a:cubicBezTo>
                  <a:pt x="20319" y="127254"/>
                  <a:pt x="25145" y="132460"/>
                  <a:pt x="31114" y="136525"/>
                </a:cubicBezTo>
                <a:cubicBezTo>
                  <a:pt x="37083" y="140588"/>
                  <a:pt x="44450" y="142620"/>
                  <a:pt x="53085" y="142620"/>
                </a:cubicBezTo>
                <a:cubicBezTo>
                  <a:pt x="62102" y="142620"/>
                  <a:pt x="69469" y="140716"/>
                  <a:pt x="75438" y="136779"/>
                </a:cubicBezTo>
                <a:cubicBezTo>
                  <a:pt x="81407" y="132841"/>
                  <a:pt x="86232" y="127635"/>
                  <a:pt x="89916" y="121157"/>
                </a:cubicBezTo>
                <a:cubicBezTo>
                  <a:pt x="93598" y="114554"/>
                  <a:pt x="96138" y="107188"/>
                  <a:pt x="97663" y="98932"/>
                </a:cubicBezTo>
                <a:cubicBezTo>
                  <a:pt x="99186" y="90677"/>
                  <a:pt x="99948" y="82169"/>
                  <a:pt x="99948" y="73532"/>
                </a:cubicBezTo>
                <a:cubicBezTo>
                  <a:pt x="99948" y="65658"/>
                  <a:pt x="99186" y="57657"/>
                  <a:pt x="97663" y="49657"/>
                </a:cubicBezTo>
                <a:cubicBezTo>
                  <a:pt x="96138" y="41655"/>
                  <a:pt x="93598" y="34544"/>
                  <a:pt x="90169" y="28066"/>
                </a:cubicBezTo>
                <a:cubicBezTo>
                  <a:pt x="86613" y="21716"/>
                  <a:pt x="81914" y="16510"/>
                  <a:pt x="75945" y="12445"/>
                </a:cubicBezTo>
                <a:cubicBezTo>
                  <a:pt x="69976" y="8382"/>
                  <a:pt x="62357" y="6350"/>
                  <a:pt x="530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96667" y="2490216"/>
            <a:ext cx="106298" cy="148971"/>
          </a:xfrm>
          <a:custGeom>
            <a:avLst/>
            <a:gdLst>
              <a:gd name="connsiteX0" fmla="*/ 53086 w 106298"/>
              <a:gd name="connsiteY0" fmla="*/ 6350 h 148971"/>
              <a:gd name="connsiteX1" fmla="*/ 30733 w 106298"/>
              <a:gd name="connsiteY1" fmla="*/ 12445 h 148971"/>
              <a:gd name="connsiteX2" fmla="*/ 16255 w 106298"/>
              <a:gd name="connsiteY2" fmla="*/ 28320 h 148971"/>
              <a:gd name="connsiteX3" fmla="*/ 8508 w 106298"/>
              <a:gd name="connsiteY3" fmla="*/ 50038 h 148971"/>
              <a:gd name="connsiteX4" fmla="*/ 6350 w 106298"/>
              <a:gd name="connsiteY4" fmla="*/ 73532 h 148971"/>
              <a:gd name="connsiteX5" fmla="*/ 8763 w 106298"/>
              <a:gd name="connsiteY5" fmla="*/ 98551 h 148971"/>
              <a:gd name="connsiteX6" fmla="*/ 16636 w 106298"/>
              <a:gd name="connsiteY6" fmla="*/ 120650 h 148971"/>
              <a:gd name="connsiteX7" fmla="*/ 31114 w 106298"/>
              <a:gd name="connsiteY7" fmla="*/ 136525 h 148971"/>
              <a:gd name="connsiteX8" fmla="*/ 53086 w 106298"/>
              <a:gd name="connsiteY8" fmla="*/ 142620 h 148971"/>
              <a:gd name="connsiteX9" fmla="*/ 75438 w 106298"/>
              <a:gd name="connsiteY9" fmla="*/ 136779 h 148971"/>
              <a:gd name="connsiteX10" fmla="*/ 89916 w 106298"/>
              <a:gd name="connsiteY10" fmla="*/ 121157 h 148971"/>
              <a:gd name="connsiteX11" fmla="*/ 97663 w 106298"/>
              <a:gd name="connsiteY11" fmla="*/ 98932 h 148971"/>
              <a:gd name="connsiteX12" fmla="*/ 99949 w 106298"/>
              <a:gd name="connsiteY12" fmla="*/ 73532 h 148971"/>
              <a:gd name="connsiteX13" fmla="*/ 97663 w 106298"/>
              <a:gd name="connsiteY13" fmla="*/ 49657 h 148971"/>
              <a:gd name="connsiteX14" fmla="*/ 90170 w 106298"/>
              <a:gd name="connsiteY14" fmla="*/ 28066 h 148971"/>
              <a:gd name="connsiteX15" fmla="*/ 75946 w 106298"/>
              <a:gd name="connsiteY15" fmla="*/ 12445 h 148971"/>
              <a:gd name="connsiteX16" fmla="*/ 53086 w 106298"/>
              <a:gd name="connsiteY16" fmla="*/ 6350 h 148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6298" h="148971">
                <a:moveTo>
                  <a:pt x="53086" y="6350"/>
                </a:moveTo>
                <a:cubicBezTo>
                  <a:pt x="44196" y="6350"/>
                  <a:pt x="36702" y="8382"/>
                  <a:pt x="30733" y="12445"/>
                </a:cubicBezTo>
                <a:cubicBezTo>
                  <a:pt x="24764" y="16510"/>
                  <a:pt x="19939" y="21844"/>
                  <a:pt x="16255" y="28320"/>
                </a:cubicBezTo>
                <a:cubicBezTo>
                  <a:pt x="12573" y="34798"/>
                  <a:pt x="10033" y="42036"/>
                  <a:pt x="8508" y="50038"/>
                </a:cubicBezTo>
                <a:cubicBezTo>
                  <a:pt x="7111" y="58038"/>
                  <a:pt x="6350" y="65913"/>
                  <a:pt x="6350" y="73532"/>
                </a:cubicBezTo>
                <a:cubicBezTo>
                  <a:pt x="6350" y="81914"/>
                  <a:pt x="7111" y="90297"/>
                  <a:pt x="8763" y="98551"/>
                </a:cubicBezTo>
                <a:cubicBezTo>
                  <a:pt x="10414" y="106807"/>
                  <a:pt x="13080" y="114173"/>
                  <a:pt x="16636" y="120650"/>
                </a:cubicBezTo>
                <a:cubicBezTo>
                  <a:pt x="20320" y="127254"/>
                  <a:pt x="25146" y="132460"/>
                  <a:pt x="31114" y="136525"/>
                </a:cubicBezTo>
                <a:cubicBezTo>
                  <a:pt x="37083" y="140588"/>
                  <a:pt x="44450" y="142620"/>
                  <a:pt x="53086" y="142620"/>
                </a:cubicBezTo>
                <a:cubicBezTo>
                  <a:pt x="62102" y="142620"/>
                  <a:pt x="69469" y="140716"/>
                  <a:pt x="75438" y="136779"/>
                </a:cubicBezTo>
                <a:cubicBezTo>
                  <a:pt x="81407" y="132841"/>
                  <a:pt x="86233" y="127635"/>
                  <a:pt x="89916" y="121157"/>
                </a:cubicBezTo>
                <a:cubicBezTo>
                  <a:pt x="93599" y="114554"/>
                  <a:pt x="96139" y="107188"/>
                  <a:pt x="97663" y="98932"/>
                </a:cubicBezTo>
                <a:cubicBezTo>
                  <a:pt x="99186" y="90677"/>
                  <a:pt x="99949" y="82169"/>
                  <a:pt x="99949" y="73532"/>
                </a:cubicBezTo>
                <a:cubicBezTo>
                  <a:pt x="99949" y="65658"/>
                  <a:pt x="99186" y="57657"/>
                  <a:pt x="97663" y="49657"/>
                </a:cubicBezTo>
                <a:cubicBezTo>
                  <a:pt x="96139" y="41655"/>
                  <a:pt x="93599" y="34544"/>
                  <a:pt x="90170" y="28066"/>
                </a:cubicBezTo>
                <a:cubicBezTo>
                  <a:pt x="86614" y="21716"/>
                  <a:pt x="81914" y="16510"/>
                  <a:pt x="75946" y="12445"/>
                </a:cubicBezTo>
                <a:cubicBezTo>
                  <a:pt x="69977" y="8382"/>
                  <a:pt x="62357" y="6350"/>
                  <a:pt x="530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27705" y="2451989"/>
            <a:ext cx="217424" cy="308864"/>
          </a:xfrm>
          <a:custGeom>
            <a:avLst/>
            <a:gdLst>
              <a:gd name="connsiteX0" fmla="*/ 126492 w 217424"/>
              <a:gd name="connsiteY0" fmla="*/ 6350 h 308864"/>
              <a:gd name="connsiteX1" fmla="*/ 165735 w 217424"/>
              <a:gd name="connsiteY1" fmla="*/ 15112 h 308864"/>
              <a:gd name="connsiteX2" fmla="*/ 191897 w 217424"/>
              <a:gd name="connsiteY2" fmla="*/ 38480 h 308864"/>
              <a:gd name="connsiteX3" fmla="*/ 206629 w 217424"/>
              <a:gd name="connsiteY3" fmla="*/ 72262 h 308864"/>
              <a:gd name="connsiteX4" fmla="*/ 211073 w 217424"/>
              <a:gd name="connsiteY4" fmla="*/ 111759 h 308864"/>
              <a:gd name="connsiteX5" fmla="*/ 206375 w 217424"/>
              <a:gd name="connsiteY5" fmla="*/ 151764 h 308864"/>
              <a:gd name="connsiteX6" fmla="*/ 191516 w 217424"/>
              <a:gd name="connsiteY6" fmla="*/ 185927 h 308864"/>
              <a:gd name="connsiteX7" fmla="*/ 165100 w 217424"/>
              <a:gd name="connsiteY7" fmla="*/ 209930 h 308864"/>
              <a:gd name="connsiteX8" fmla="*/ 125222 w 217424"/>
              <a:gd name="connsiteY8" fmla="*/ 219201 h 308864"/>
              <a:gd name="connsiteX9" fmla="*/ 89026 w 217424"/>
              <a:gd name="connsiteY9" fmla="*/ 209550 h 308864"/>
              <a:gd name="connsiteX10" fmla="*/ 64642 w 217424"/>
              <a:gd name="connsiteY10" fmla="*/ 181736 h 308864"/>
              <a:gd name="connsiteX11" fmla="*/ 64642 w 217424"/>
              <a:gd name="connsiteY11" fmla="*/ 302513 h 308864"/>
              <a:gd name="connsiteX12" fmla="*/ 8382 w 217424"/>
              <a:gd name="connsiteY12" fmla="*/ 302513 h 308864"/>
              <a:gd name="connsiteX13" fmla="*/ 8382 w 217424"/>
              <a:gd name="connsiteY13" fmla="*/ 69850 h 308864"/>
              <a:gd name="connsiteX14" fmla="*/ 7873 w 217424"/>
              <a:gd name="connsiteY14" fmla="*/ 37464 h 308864"/>
              <a:gd name="connsiteX15" fmla="*/ 6350 w 217424"/>
              <a:gd name="connsiteY15" fmla="*/ 10413 h 308864"/>
              <a:gd name="connsiteX16" fmla="*/ 59689 w 217424"/>
              <a:gd name="connsiteY16" fmla="*/ 10413 h 308864"/>
              <a:gd name="connsiteX17" fmla="*/ 60960 w 217424"/>
              <a:gd name="connsiteY17" fmla="*/ 44957 h 308864"/>
              <a:gd name="connsiteX18" fmla="*/ 87757 w 217424"/>
              <a:gd name="connsiteY18" fmla="*/ 16255 h 308864"/>
              <a:gd name="connsiteX19" fmla="*/ 126492 w 217424"/>
              <a:gd name="connsiteY19" fmla="*/ 6350 h 308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7424" h="308864">
                <a:moveTo>
                  <a:pt x="126492" y="6350"/>
                </a:moveTo>
                <a:cubicBezTo>
                  <a:pt x="141858" y="6350"/>
                  <a:pt x="154939" y="9270"/>
                  <a:pt x="165735" y="15112"/>
                </a:cubicBezTo>
                <a:cubicBezTo>
                  <a:pt x="176402" y="20954"/>
                  <a:pt x="185166" y="28701"/>
                  <a:pt x="191897" y="38480"/>
                </a:cubicBezTo>
                <a:cubicBezTo>
                  <a:pt x="198754" y="48259"/>
                  <a:pt x="203580" y="59435"/>
                  <a:pt x="206629" y="72262"/>
                </a:cubicBezTo>
                <a:cubicBezTo>
                  <a:pt x="209550" y="84962"/>
                  <a:pt x="211073" y="98170"/>
                  <a:pt x="211073" y="111759"/>
                </a:cubicBezTo>
                <a:cubicBezTo>
                  <a:pt x="211073" y="125602"/>
                  <a:pt x="209550" y="138937"/>
                  <a:pt x="206375" y="151764"/>
                </a:cubicBezTo>
                <a:cubicBezTo>
                  <a:pt x="203326" y="164718"/>
                  <a:pt x="198373" y="176021"/>
                  <a:pt x="191516" y="185927"/>
                </a:cubicBezTo>
                <a:cubicBezTo>
                  <a:pt x="184785" y="195833"/>
                  <a:pt x="175895" y="203834"/>
                  <a:pt x="165100" y="209930"/>
                </a:cubicBezTo>
                <a:cubicBezTo>
                  <a:pt x="154177" y="216026"/>
                  <a:pt x="140970" y="219201"/>
                  <a:pt x="125222" y="219201"/>
                </a:cubicBezTo>
                <a:cubicBezTo>
                  <a:pt x="112141" y="219201"/>
                  <a:pt x="100076" y="215900"/>
                  <a:pt x="89026" y="209550"/>
                </a:cubicBezTo>
                <a:cubicBezTo>
                  <a:pt x="77851" y="203200"/>
                  <a:pt x="69723" y="193928"/>
                  <a:pt x="64642" y="181736"/>
                </a:cubicBezTo>
                <a:lnTo>
                  <a:pt x="64642" y="302513"/>
                </a:lnTo>
                <a:lnTo>
                  <a:pt x="8382" y="302513"/>
                </a:lnTo>
                <a:lnTo>
                  <a:pt x="8382" y="69850"/>
                </a:lnTo>
                <a:cubicBezTo>
                  <a:pt x="8382" y="57657"/>
                  <a:pt x="8254" y="46862"/>
                  <a:pt x="7873" y="37464"/>
                </a:cubicBezTo>
                <a:cubicBezTo>
                  <a:pt x="7366" y="28066"/>
                  <a:pt x="6985" y="19050"/>
                  <a:pt x="6350" y="10413"/>
                </a:cubicBezTo>
                <a:lnTo>
                  <a:pt x="59689" y="10413"/>
                </a:lnTo>
                <a:lnTo>
                  <a:pt x="60960" y="44957"/>
                </a:lnTo>
                <a:cubicBezTo>
                  <a:pt x="66675" y="32511"/>
                  <a:pt x="75564" y="22986"/>
                  <a:pt x="87757" y="16255"/>
                </a:cubicBezTo>
                <a:cubicBezTo>
                  <a:pt x="99948" y="9651"/>
                  <a:pt x="112902" y="6350"/>
                  <a:pt x="1264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77135" y="2451989"/>
            <a:ext cx="226822" cy="225551"/>
          </a:xfrm>
          <a:custGeom>
            <a:avLst/>
            <a:gdLst>
              <a:gd name="connsiteX0" fmla="*/ 113410 w 226822"/>
              <a:gd name="connsiteY0" fmla="*/ 6350 h 225551"/>
              <a:gd name="connsiteX1" fmla="*/ 191769 w 226822"/>
              <a:gd name="connsiteY1" fmla="*/ 33654 h 225551"/>
              <a:gd name="connsiteX2" fmla="*/ 220472 w 226822"/>
              <a:gd name="connsiteY2" fmla="*/ 111759 h 225551"/>
              <a:gd name="connsiteX3" fmla="*/ 213105 w 226822"/>
              <a:gd name="connsiteY3" fmla="*/ 156336 h 225551"/>
              <a:gd name="connsiteX4" fmla="*/ 191897 w 226822"/>
              <a:gd name="connsiteY4" fmla="*/ 189991 h 225551"/>
              <a:gd name="connsiteX5" fmla="*/ 158241 w 226822"/>
              <a:gd name="connsiteY5" fmla="*/ 211581 h 225551"/>
              <a:gd name="connsiteX6" fmla="*/ 113410 w 226822"/>
              <a:gd name="connsiteY6" fmla="*/ 219201 h 225551"/>
              <a:gd name="connsiteX7" fmla="*/ 68198 w 226822"/>
              <a:gd name="connsiteY7" fmla="*/ 211581 h 225551"/>
              <a:gd name="connsiteX8" fmla="*/ 34544 w 226822"/>
              <a:gd name="connsiteY8" fmla="*/ 189991 h 225551"/>
              <a:gd name="connsiteX9" fmla="*/ 13588 w 226822"/>
              <a:gd name="connsiteY9" fmla="*/ 156082 h 225551"/>
              <a:gd name="connsiteX10" fmla="*/ 6350 w 226822"/>
              <a:gd name="connsiteY10" fmla="*/ 111759 h 225551"/>
              <a:gd name="connsiteX11" fmla="*/ 14350 w 226822"/>
              <a:gd name="connsiteY11" fmla="*/ 67182 h 225551"/>
              <a:gd name="connsiteX12" fmla="*/ 36575 w 226822"/>
              <a:gd name="connsiteY12" fmla="*/ 34035 h 225551"/>
              <a:gd name="connsiteX13" fmla="*/ 70230 w 226822"/>
              <a:gd name="connsiteY13" fmla="*/ 13461 h 225551"/>
              <a:gd name="connsiteX14" fmla="*/ 113410 w 226822"/>
              <a:gd name="connsiteY14" fmla="*/ 6350 h 2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2" h="225551">
                <a:moveTo>
                  <a:pt x="113410" y="6350"/>
                </a:moveTo>
                <a:cubicBezTo>
                  <a:pt x="146557" y="6350"/>
                  <a:pt x="172592" y="15366"/>
                  <a:pt x="191769" y="33654"/>
                </a:cubicBezTo>
                <a:cubicBezTo>
                  <a:pt x="210819" y="51815"/>
                  <a:pt x="220472" y="77850"/>
                  <a:pt x="220472" y="111759"/>
                </a:cubicBezTo>
                <a:cubicBezTo>
                  <a:pt x="220472" y="128269"/>
                  <a:pt x="218058" y="143128"/>
                  <a:pt x="213105" y="156336"/>
                </a:cubicBezTo>
                <a:cubicBezTo>
                  <a:pt x="208279" y="169417"/>
                  <a:pt x="201167" y="180720"/>
                  <a:pt x="191897" y="189991"/>
                </a:cubicBezTo>
                <a:cubicBezTo>
                  <a:pt x="182752" y="199389"/>
                  <a:pt x="171450" y="206628"/>
                  <a:pt x="158241" y="211581"/>
                </a:cubicBezTo>
                <a:cubicBezTo>
                  <a:pt x="144907" y="216661"/>
                  <a:pt x="129920" y="219201"/>
                  <a:pt x="113410" y="219201"/>
                </a:cubicBezTo>
                <a:cubicBezTo>
                  <a:pt x="96647" y="219201"/>
                  <a:pt x="81533" y="216661"/>
                  <a:pt x="68198" y="211581"/>
                </a:cubicBezTo>
                <a:cubicBezTo>
                  <a:pt x="54991" y="206628"/>
                  <a:pt x="43688" y="199389"/>
                  <a:pt x="34544" y="189991"/>
                </a:cubicBezTo>
                <a:cubicBezTo>
                  <a:pt x="25272" y="180720"/>
                  <a:pt x="18288" y="169417"/>
                  <a:pt x="13588" y="156082"/>
                </a:cubicBezTo>
                <a:cubicBezTo>
                  <a:pt x="8763" y="142747"/>
                  <a:pt x="6350" y="128015"/>
                  <a:pt x="6350" y="111759"/>
                </a:cubicBezTo>
                <a:cubicBezTo>
                  <a:pt x="6350" y="95122"/>
                  <a:pt x="9016" y="80263"/>
                  <a:pt x="14350" y="67182"/>
                </a:cubicBezTo>
                <a:cubicBezTo>
                  <a:pt x="19685" y="53975"/>
                  <a:pt x="27050" y="42925"/>
                  <a:pt x="36575" y="34035"/>
                </a:cubicBezTo>
                <a:cubicBezTo>
                  <a:pt x="45973" y="25018"/>
                  <a:pt x="57276" y="18160"/>
                  <a:pt x="70230" y="13461"/>
                </a:cubicBezTo>
                <a:cubicBezTo>
                  <a:pt x="83311" y="8762"/>
                  <a:pt x="97663" y="6350"/>
                  <a:pt x="1134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36342" y="2451989"/>
            <a:ext cx="226822" cy="225551"/>
          </a:xfrm>
          <a:custGeom>
            <a:avLst/>
            <a:gdLst>
              <a:gd name="connsiteX0" fmla="*/ 113411 w 226822"/>
              <a:gd name="connsiteY0" fmla="*/ 6350 h 225551"/>
              <a:gd name="connsiteX1" fmla="*/ 191770 w 226822"/>
              <a:gd name="connsiteY1" fmla="*/ 33654 h 225551"/>
              <a:gd name="connsiteX2" fmla="*/ 220472 w 226822"/>
              <a:gd name="connsiteY2" fmla="*/ 111759 h 225551"/>
              <a:gd name="connsiteX3" fmla="*/ 213105 w 226822"/>
              <a:gd name="connsiteY3" fmla="*/ 156336 h 225551"/>
              <a:gd name="connsiteX4" fmla="*/ 191897 w 226822"/>
              <a:gd name="connsiteY4" fmla="*/ 189991 h 225551"/>
              <a:gd name="connsiteX5" fmla="*/ 158242 w 226822"/>
              <a:gd name="connsiteY5" fmla="*/ 211581 h 225551"/>
              <a:gd name="connsiteX6" fmla="*/ 113411 w 226822"/>
              <a:gd name="connsiteY6" fmla="*/ 219201 h 225551"/>
              <a:gd name="connsiteX7" fmla="*/ 68199 w 226822"/>
              <a:gd name="connsiteY7" fmla="*/ 211581 h 225551"/>
              <a:gd name="connsiteX8" fmla="*/ 34544 w 226822"/>
              <a:gd name="connsiteY8" fmla="*/ 189991 h 225551"/>
              <a:gd name="connsiteX9" fmla="*/ 13589 w 226822"/>
              <a:gd name="connsiteY9" fmla="*/ 156082 h 225551"/>
              <a:gd name="connsiteX10" fmla="*/ 6350 w 226822"/>
              <a:gd name="connsiteY10" fmla="*/ 111759 h 225551"/>
              <a:gd name="connsiteX11" fmla="*/ 14351 w 226822"/>
              <a:gd name="connsiteY11" fmla="*/ 67182 h 225551"/>
              <a:gd name="connsiteX12" fmla="*/ 36576 w 226822"/>
              <a:gd name="connsiteY12" fmla="*/ 34035 h 225551"/>
              <a:gd name="connsiteX13" fmla="*/ 70230 w 226822"/>
              <a:gd name="connsiteY13" fmla="*/ 13461 h 225551"/>
              <a:gd name="connsiteX14" fmla="*/ 113411 w 226822"/>
              <a:gd name="connsiteY14" fmla="*/ 6350 h 2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26822" h="225551">
                <a:moveTo>
                  <a:pt x="113411" y="6350"/>
                </a:moveTo>
                <a:cubicBezTo>
                  <a:pt x="146558" y="6350"/>
                  <a:pt x="172592" y="15366"/>
                  <a:pt x="191770" y="33654"/>
                </a:cubicBezTo>
                <a:cubicBezTo>
                  <a:pt x="210820" y="51815"/>
                  <a:pt x="220472" y="77850"/>
                  <a:pt x="220472" y="111759"/>
                </a:cubicBezTo>
                <a:cubicBezTo>
                  <a:pt x="220472" y="128269"/>
                  <a:pt x="218058" y="143128"/>
                  <a:pt x="213105" y="156336"/>
                </a:cubicBezTo>
                <a:cubicBezTo>
                  <a:pt x="208280" y="169417"/>
                  <a:pt x="201167" y="180720"/>
                  <a:pt x="191897" y="189991"/>
                </a:cubicBezTo>
                <a:cubicBezTo>
                  <a:pt x="182752" y="199389"/>
                  <a:pt x="171450" y="206628"/>
                  <a:pt x="158242" y="211581"/>
                </a:cubicBezTo>
                <a:cubicBezTo>
                  <a:pt x="144907" y="216661"/>
                  <a:pt x="129921" y="219201"/>
                  <a:pt x="113411" y="219201"/>
                </a:cubicBezTo>
                <a:cubicBezTo>
                  <a:pt x="96647" y="219201"/>
                  <a:pt x="81533" y="216661"/>
                  <a:pt x="68199" y="211581"/>
                </a:cubicBezTo>
                <a:cubicBezTo>
                  <a:pt x="54991" y="206628"/>
                  <a:pt x="43688" y="199389"/>
                  <a:pt x="34544" y="189991"/>
                </a:cubicBezTo>
                <a:cubicBezTo>
                  <a:pt x="25273" y="180720"/>
                  <a:pt x="18288" y="169417"/>
                  <a:pt x="13589" y="156082"/>
                </a:cubicBezTo>
                <a:cubicBezTo>
                  <a:pt x="8763" y="142747"/>
                  <a:pt x="6350" y="128015"/>
                  <a:pt x="6350" y="111759"/>
                </a:cubicBezTo>
                <a:cubicBezTo>
                  <a:pt x="6350" y="95122"/>
                  <a:pt x="9017" y="80263"/>
                  <a:pt x="14351" y="67182"/>
                </a:cubicBezTo>
                <a:cubicBezTo>
                  <a:pt x="19685" y="53975"/>
                  <a:pt x="27051" y="42925"/>
                  <a:pt x="36576" y="34035"/>
                </a:cubicBezTo>
                <a:cubicBezTo>
                  <a:pt x="45974" y="25018"/>
                  <a:pt x="57277" y="18160"/>
                  <a:pt x="70230" y="13461"/>
                </a:cubicBezTo>
                <a:cubicBezTo>
                  <a:pt x="83311" y="8762"/>
                  <a:pt x="97663" y="6350"/>
                  <a:pt x="1134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69110" y="2451989"/>
            <a:ext cx="202819" cy="225551"/>
          </a:xfrm>
          <a:custGeom>
            <a:avLst/>
            <a:gdLst>
              <a:gd name="connsiteX0" fmla="*/ 99948 w 202819"/>
              <a:gd name="connsiteY0" fmla="*/ 6350 h 225551"/>
              <a:gd name="connsiteX1" fmla="*/ 138048 w 202819"/>
              <a:gd name="connsiteY1" fmla="*/ 10413 h 225551"/>
              <a:gd name="connsiteX2" fmla="*/ 167766 w 202819"/>
              <a:gd name="connsiteY2" fmla="*/ 23621 h 225551"/>
              <a:gd name="connsiteX3" fmla="*/ 187197 w 202819"/>
              <a:gd name="connsiteY3" fmla="*/ 48005 h 225551"/>
              <a:gd name="connsiteX4" fmla="*/ 194310 w 202819"/>
              <a:gd name="connsiteY4" fmla="*/ 85725 h 225551"/>
              <a:gd name="connsiteX5" fmla="*/ 194310 w 202819"/>
              <a:gd name="connsiteY5" fmla="*/ 166623 h 225551"/>
              <a:gd name="connsiteX6" fmla="*/ 194817 w 202819"/>
              <a:gd name="connsiteY6" fmla="*/ 193039 h 225551"/>
              <a:gd name="connsiteX7" fmla="*/ 196469 w 202819"/>
              <a:gd name="connsiteY7" fmla="*/ 214629 h 225551"/>
              <a:gd name="connsiteX8" fmla="*/ 141858 w 202819"/>
              <a:gd name="connsiteY8" fmla="*/ 214629 h 225551"/>
              <a:gd name="connsiteX9" fmla="*/ 140716 w 202819"/>
              <a:gd name="connsiteY9" fmla="*/ 182879 h 225551"/>
              <a:gd name="connsiteX10" fmla="*/ 112522 w 202819"/>
              <a:gd name="connsiteY10" fmla="*/ 209422 h 225551"/>
              <a:gd name="connsiteX11" fmla="*/ 75564 w 202819"/>
              <a:gd name="connsiteY11" fmla="*/ 219201 h 225551"/>
              <a:gd name="connsiteX12" fmla="*/ 48894 w 202819"/>
              <a:gd name="connsiteY12" fmla="*/ 215645 h 225551"/>
              <a:gd name="connsiteX13" fmla="*/ 26923 w 202819"/>
              <a:gd name="connsiteY13" fmla="*/ 204850 h 225551"/>
              <a:gd name="connsiteX14" fmla="*/ 11938 w 202819"/>
              <a:gd name="connsiteY14" fmla="*/ 186562 h 225551"/>
              <a:gd name="connsiteX15" fmla="*/ 6350 w 202819"/>
              <a:gd name="connsiteY15" fmla="*/ 160146 h 225551"/>
              <a:gd name="connsiteX16" fmla="*/ 15366 w 202819"/>
              <a:gd name="connsiteY16" fmla="*/ 125983 h 225551"/>
              <a:gd name="connsiteX17" fmla="*/ 39497 w 202819"/>
              <a:gd name="connsiteY17" fmla="*/ 103631 h 225551"/>
              <a:gd name="connsiteX18" fmla="*/ 74548 w 202819"/>
              <a:gd name="connsiteY18" fmla="*/ 91312 h 225551"/>
              <a:gd name="connsiteX19" fmla="*/ 115823 w 202819"/>
              <a:gd name="connsiteY19" fmla="*/ 87756 h 225551"/>
              <a:gd name="connsiteX20" fmla="*/ 128016 w 202819"/>
              <a:gd name="connsiteY20" fmla="*/ 87883 h 225551"/>
              <a:gd name="connsiteX21" fmla="*/ 140207 w 202819"/>
              <a:gd name="connsiteY21" fmla="*/ 88518 h 225551"/>
              <a:gd name="connsiteX22" fmla="*/ 140207 w 202819"/>
              <a:gd name="connsiteY22" fmla="*/ 81660 h 225551"/>
              <a:gd name="connsiteX23" fmla="*/ 127635 w 202819"/>
              <a:gd name="connsiteY23" fmla="*/ 50418 h 225551"/>
              <a:gd name="connsiteX24" fmla="*/ 92582 w 202819"/>
              <a:gd name="connsiteY24" fmla="*/ 40893 h 225551"/>
              <a:gd name="connsiteX25" fmla="*/ 61086 w 202819"/>
              <a:gd name="connsiteY25" fmla="*/ 44830 h 225551"/>
              <a:gd name="connsiteX26" fmla="*/ 30733 w 202819"/>
              <a:gd name="connsiteY26" fmla="*/ 57150 h 225551"/>
              <a:gd name="connsiteX27" fmla="*/ 28320 w 202819"/>
              <a:gd name="connsiteY27" fmla="*/ 19303 h 225551"/>
              <a:gd name="connsiteX28" fmla="*/ 63500 w 202819"/>
              <a:gd name="connsiteY28" fmla="*/ 10032 h 225551"/>
              <a:gd name="connsiteX29" fmla="*/ 99948 w 202819"/>
              <a:gd name="connsiteY29" fmla="*/ 6350 h 2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202819" h="225551">
                <a:moveTo>
                  <a:pt x="99948" y="6350"/>
                </a:moveTo>
                <a:cubicBezTo>
                  <a:pt x="113791" y="6350"/>
                  <a:pt x="126491" y="7746"/>
                  <a:pt x="138048" y="10413"/>
                </a:cubicBezTo>
                <a:cubicBezTo>
                  <a:pt x="149605" y="13080"/>
                  <a:pt x="159385" y="17525"/>
                  <a:pt x="167766" y="23621"/>
                </a:cubicBezTo>
                <a:cubicBezTo>
                  <a:pt x="176022" y="29717"/>
                  <a:pt x="182498" y="37845"/>
                  <a:pt x="187197" y="48005"/>
                </a:cubicBezTo>
                <a:cubicBezTo>
                  <a:pt x="192023" y="58165"/>
                  <a:pt x="194310" y="70738"/>
                  <a:pt x="194310" y="85725"/>
                </a:cubicBezTo>
                <a:lnTo>
                  <a:pt x="194310" y="166623"/>
                </a:lnTo>
                <a:cubicBezTo>
                  <a:pt x="194310" y="176910"/>
                  <a:pt x="194563" y="185800"/>
                  <a:pt x="194817" y="193039"/>
                </a:cubicBezTo>
                <a:cubicBezTo>
                  <a:pt x="195072" y="200405"/>
                  <a:pt x="195579" y="207644"/>
                  <a:pt x="196469" y="214629"/>
                </a:cubicBezTo>
                <a:lnTo>
                  <a:pt x="141858" y="214629"/>
                </a:lnTo>
                <a:lnTo>
                  <a:pt x="140716" y="182879"/>
                </a:lnTo>
                <a:cubicBezTo>
                  <a:pt x="133604" y="194055"/>
                  <a:pt x="124205" y="202818"/>
                  <a:pt x="112522" y="209422"/>
                </a:cubicBezTo>
                <a:cubicBezTo>
                  <a:pt x="100964" y="215900"/>
                  <a:pt x="88519" y="219201"/>
                  <a:pt x="75564" y="219201"/>
                </a:cubicBezTo>
                <a:cubicBezTo>
                  <a:pt x="66039" y="219201"/>
                  <a:pt x="57150" y="217931"/>
                  <a:pt x="48894" y="215645"/>
                </a:cubicBezTo>
                <a:cubicBezTo>
                  <a:pt x="40639" y="213359"/>
                  <a:pt x="33273" y="209803"/>
                  <a:pt x="26923" y="204850"/>
                </a:cubicBezTo>
                <a:cubicBezTo>
                  <a:pt x="20573" y="200025"/>
                  <a:pt x="15494" y="193928"/>
                  <a:pt x="11938" y="186562"/>
                </a:cubicBezTo>
                <a:cubicBezTo>
                  <a:pt x="8254" y="179323"/>
                  <a:pt x="6350" y="170433"/>
                  <a:pt x="6350" y="160146"/>
                </a:cubicBezTo>
                <a:cubicBezTo>
                  <a:pt x="6350" y="146557"/>
                  <a:pt x="9397" y="135127"/>
                  <a:pt x="15366" y="125983"/>
                </a:cubicBezTo>
                <a:cubicBezTo>
                  <a:pt x="21335" y="116712"/>
                  <a:pt x="29336" y="109219"/>
                  <a:pt x="39497" y="103631"/>
                </a:cubicBezTo>
                <a:cubicBezTo>
                  <a:pt x="49657" y="97916"/>
                  <a:pt x="61341" y="93852"/>
                  <a:pt x="74548" y="91312"/>
                </a:cubicBezTo>
                <a:cubicBezTo>
                  <a:pt x="87757" y="88900"/>
                  <a:pt x="101472" y="87756"/>
                  <a:pt x="115823" y="87756"/>
                </a:cubicBezTo>
                <a:cubicBezTo>
                  <a:pt x="119633" y="87756"/>
                  <a:pt x="123697" y="87756"/>
                  <a:pt x="128016" y="87883"/>
                </a:cubicBezTo>
                <a:cubicBezTo>
                  <a:pt x="132333" y="88010"/>
                  <a:pt x="136397" y="88264"/>
                  <a:pt x="140207" y="88518"/>
                </a:cubicBezTo>
                <a:lnTo>
                  <a:pt x="140207" y="81660"/>
                </a:lnTo>
                <a:cubicBezTo>
                  <a:pt x="140207" y="67182"/>
                  <a:pt x="136016" y="56895"/>
                  <a:pt x="127635" y="50418"/>
                </a:cubicBezTo>
                <a:cubicBezTo>
                  <a:pt x="119252" y="44068"/>
                  <a:pt x="107569" y="40893"/>
                  <a:pt x="92582" y="40893"/>
                </a:cubicBezTo>
                <a:cubicBezTo>
                  <a:pt x="82295" y="40893"/>
                  <a:pt x="71882" y="42163"/>
                  <a:pt x="61086" y="44830"/>
                </a:cubicBezTo>
                <a:cubicBezTo>
                  <a:pt x="50419" y="47370"/>
                  <a:pt x="40258" y="51434"/>
                  <a:pt x="30733" y="57150"/>
                </a:cubicBezTo>
                <a:lnTo>
                  <a:pt x="28320" y="19303"/>
                </a:lnTo>
                <a:cubicBezTo>
                  <a:pt x="38988" y="15493"/>
                  <a:pt x="50672" y="12445"/>
                  <a:pt x="63500" y="10032"/>
                </a:cubicBezTo>
                <a:cubicBezTo>
                  <a:pt x="76454" y="7492"/>
                  <a:pt x="88519" y="6350"/>
                  <a:pt x="9994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499361" y="2388870"/>
            <a:ext cx="241046" cy="284098"/>
          </a:xfrm>
          <a:custGeom>
            <a:avLst/>
            <a:gdLst>
              <a:gd name="connsiteX0" fmla="*/ 6350 w 241046"/>
              <a:gd name="connsiteY0" fmla="*/ 6350 h 284098"/>
              <a:gd name="connsiteX1" fmla="*/ 66675 w 241046"/>
              <a:gd name="connsiteY1" fmla="*/ 6350 h 284098"/>
              <a:gd name="connsiteX2" fmla="*/ 66675 w 241046"/>
              <a:gd name="connsiteY2" fmla="*/ 114553 h 284098"/>
              <a:gd name="connsiteX3" fmla="*/ 174498 w 241046"/>
              <a:gd name="connsiteY3" fmla="*/ 114553 h 284098"/>
              <a:gd name="connsiteX4" fmla="*/ 174498 w 241046"/>
              <a:gd name="connsiteY4" fmla="*/ 6350 h 284098"/>
              <a:gd name="connsiteX5" fmla="*/ 234695 w 241046"/>
              <a:gd name="connsiteY5" fmla="*/ 6350 h 284098"/>
              <a:gd name="connsiteX6" fmla="*/ 234695 w 241046"/>
              <a:gd name="connsiteY6" fmla="*/ 277748 h 284098"/>
              <a:gd name="connsiteX7" fmla="*/ 174498 w 241046"/>
              <a:gd name="connsiteY7" fmla="*/ 277748 h 284098"/>
              <a:gd name="connsiteX8" fmla="*/ 174498 w 241046"/>
              <a:gd name="connsiteY8" fmla="*/ 163067 h 284098"/>
              <a:gd name="connsiteX9" fmla="*/ 66675 w 241046"/>
              <a:gd name="connsiteY9" fmla="*/ 163067 h 284098"/>
              <a:gd name="connsiteX10" fmla="*/ 66675 w 241046"/>
              <a:gd name="connsiteY10" fmla="*/ 277748 h 284098"/>
              <a:gd name="connsiteX11" fmla="*/ 6350 w 241046"/>
              <a:gd name="connsiteY11" fmla="*/ 277748 h 284098"/>
              <a:gd name="connsiteX12" fmla="*/ 6350 w 241046"/>
              <a:gd name="connsiteY12" fmla="*/ 6350 h 284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41046" h="284098">
                <a:moveTo>
                  <a:pt x="6350" y="6350"/>
                </a:moveTo>
                <a:lnTo>
                  <a:pt x="66675" y="6350"/>
                </a:lnTo>
                <a:lnTo>
                  <a:pt x="66675" y="114553"/>
                </a:lnTo>
                <a:lnTo>
                  <a:pt x="174498" y="114553"/>
                </a:lnTo>
                <a:lnTo>
                  <a:pt x="174498" y="6350"/>
                </a:lnTo>
                <a:lnTo>
                  <a:pt x="234695" y="6350"/>
                </a:lnTo>
                <a:lnTo>
                  <a:pt x="234695" y="277748"/>
                </a:lnTo>
                <a:lnTo>
                  <a:pt x="174498" y="277748"/>
                </a:lnTo>
                <a:lnTo>
                  <a:pt x="174498" y="163067"/>
                </a:lnTo>
                <a:lnTo>
                  <a:pt x="66675" y="163067"/>
                </a:lnTo>
                <a:lnTo>
                  <a:pt x="66675" y="277748"/>
                </a:lnTo>
                <a:lnTo>
                  <a:pt x="6350" y="27774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994026" y="2366898"/>
            <a:ext cx="217424" cy="310642"/>
          </a:xfrm>
          <a:custGeom>
            <a:avLst/>
            <a:gdLst>
              <a:gd name="connsiteX0" fmla="*/ 153289 w 217424"/>
              <a:gd name="connsiteY0" fmla="*/ 6350 h 310642"/>
              <a:gd name="connsiteX1" fmla="*/ 209423 w 217424"/>
              <a:gd name="connsiteY1" fmla="*/ 6350 h 310642"/>
              <a:gd name="connsiteX2" fmla="*/ 209423 w 217424"/>
              <a:gd name="connsiteY2" fmla="*/ 242824 h 310642"/>
              <a:gd name="connsiteX3" fmla="*/ 209804 w 217424"/>
              <a:gd name="connsiteY3" fmla="*/ 273685 h 310642"/>
              <a:gd name="connsiteX4" fmla="*/ 211074 w 217424"/>
              <a:gd name="connsiteY4" fmla="*/ 299720 h 310642"/>
              <a:gd name="connsiteX5" fmla="*/ 159004 w 217424"/>
              <a:gd name="connsiteY5" fmla="*/ 299720 h 310642"/>
              <a:gd name="connsiteX6" fmla="*/ 156972 w 217424"/>
              <a:gd name="connsiteY6" fmla="*/ 266446 h 310642"/>
              <a:gd name="connsiteX7" fmla="*/ 130555 w 217424"/>
              <a:gd name="connsiteY7" fmla="*/ 295021 h 310642"/>
              <a:gd name="connsiteX8" fmla="*/ 92329 w 217424"/>
              <a:gd name="connsiteY8" fmla="*/ 304292 h 310642"/>
              <a:gd name="connsiteX9" fmla="*/ 52451 w 217424"/>
              <a:gd name="connsiteY9" fmla="*/ 295021 h 310642"/>
              <a:gd name="connsiteX10" fmla="*/ 25908 w 217424"/>
              <a:gd name="connsiteY10" fmla="*/ 271018 h 310642"/>
              <a:gd name="connsiteX11" fmla="*/ 11049 w 217424"/>
              <a:gd name="connsiteY11" fmla="*/ 236855 h 310642"/>
              <a:gd name="connsiteX12" fmla="*/ 6350 w 217424"/>
              <a:gd name="connsiteY12" fmla="*/ 196850 h 310642"/>
              <a:gd name="connsiteX13" fmla="*/ 11049 w 217424"/>
              <a:gd name="connsiteY13" fmla="*/ 157352 h 310642"/>
              <a:gd name="connsiteX14" fmla="*/ 26162 w 217424"/>
              <a:gd name="connsiteY14" fmla="*/ 123571 h 310642"/>
              <a:gd name="connsiteX15" fmla="*/ 52577 w 217424"/>
              <a:gd name="connsiteY15" fmla="*/ 100202 h 310642"/>
              <a:gd name="connsiteX16" fmla="*/ 91821 w 217424"/>
              <a:gd name="connsiteY16" fmla="*/ 91440 h 310642"/>
              <a:gd name="connsiteX17" fmla="*/ 128524 w 217424"/>
              <a:gd name="connsiteY17" fmla="*/ 101219 h 310642"/>
              <a:gd name="connsiteX18" fmla="*/ 153289 w 217424"/>
              <a:gd name="connsiteY18" fmla="*/ 129286 h 310642"/>
              <a:gd name="connsiteX19" fmla="*/ 153289 w 217424"/>
              <a:gd name="connsiteY19" fmla="*/ 6350 h 310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7424" h="310642">
                <a:moveTo>
                  <a:pt x="153289" y="6350"/>
                </a:moveTo>
                <a:lnTo>
                  <a:pt x="209423" y="6350"/>
                </a:lnTo>
                <a:lnTo>
                  <a:pt x="209423" y="242824"/>
                </a:lnTo>
                <a:cubicBezTo>
                  <a:pt x="209423" y="254508"/>
                  <a:pt x="209550" y="264795"/>
                  <a:pt x="209804" y="273685"/>
                </a:cubicBezTo>
                <a:cubicBezTo>
                  <a:pt x="210185" y="282702"/>
                  <a:pt x="210566" y="291338"/>
                  <a:pt x="211074" y="299720"/>
                </a:cubicBezTo>
                <a:lnTo>
                  <a:pt x="159004" y="299720"/>
                </a:lnTo>
                <a:lnTo>
                  <a:pt x="156972" y="266446"/>
                </a:lnTo>
                <a:cubicBezTo>
                  <a:pt x="150749" y="279400"/>
                  <a:pt x="141858" y="288925"/>
                  <a:pt x="130555" y="295021"/>
                </a:cubicBezTo>
                <a:cubicBezTo>
                  <a:pt x="119126" y="301117"/>
                  <a:pt x="106426" y="304292"/>
                  <a:pt x="92329" y="304292"/>
                </a:cubicBezTo>
                <a:cubicBezTo>
                  <a:pt x="76580" y="304292"/>
                  <a:pt x="63246" y="301117"/>
                  <a:pt x="52451" y="295021"/>
                </a:cubicBezTo>
                <a:cubicBezTo>
                  <a:pt x="41529" y="288925"/>
                  <a:pt x="32766" y="280924"/>
                  <a:pt x="25908" y="271018"/>
                </a:cubicBezTo>
                <a:cubicBezTo>
                  <a:pt x="19177" y="261111"/>
                  <a:pt x="14224" y="249808"/>
                  <a:pt x="11049" y="236855"/>
                </a:cubicBezTo>
                <a:cubicBezTo>
                  <a:pt x="8001" y="224027"/>
                  <a:pt x="6350" y="210693"/>
                  <a:pt x="6350" y="196850"/>
                </a:cubicBezTo>
                <a:cubicBezTo>
                  <a:pt x="6350" y="183261"/>
                  <a:pt x="8001" y="170052"/>
                  <a:pt x="11049" y="157352"/>
                </a:cubicBezTo>
                <a:cubicBezTo>
                  <a:pt x="14224" y="144526"/>
                  <a:pt x="19177" y="133350"/>
                  <a:pt x="26162" y="123571"/>
                </a:cubicBezTo>
                <a:cubicBezTo>
                  <a:pt x="33020" y="113792"/>
                  <a:pt x="41910" y="106045"/>
                  <a:pt x="52577" y="100202"/>
                </a:cubicBezTo>
                <a:cubicBezTo>
                  <a:pt x="63246" y="94361"/>
                  <a:pt x="76454" y="91440"/>
                  <a:pt x="91821" y="91440"/>
                </a:cubicBezTo>
                <a:cubicBezTo>
                  <a:pt x="104902" y="91440"/>
                  <a:pt x="117094" y="94615"/>
                  <a:pt x="128524" y="101219"/>
                </a:cubicBezTo>
                <a:cubicBezTo>
                  <a:pt x="139827" y="107696"/>
                  <a:pt x="148208" y="117094"/>
                  <a:pt x="153289" y="129286"/>
                </a:cubicBezTo>
                <a:lnTo>
                  <a:pt x="15328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159500" y="2563114"/>
            <a:ext cx="92836" cy="79375"/>
          </a:xfrm>
          <a:custGeom>
            <a:avLst/>
            <a:gdLst>
              <a:gd name="connsiteX0" fmla="*/ 79121 w 92836"/>
              <a:gd name="connsiteY0" fmla="*/ 6350 h 79375"/>
              <a:gd name="connsiteX1" fmla="*/ 55753 w 92836"/>
              <a:gd name="connsiteY1" fmla="*/ 7365 h 79375"/>
              <a:gd name="connsiteX2" fmla="*/ 32003 w 92836"/>
              <a:gd name="connsiteY2" fmla="*/ 12445 h 79375"/>
              <a:gd name="connsiteX3" fmla="*/ 13715 w 92836"/>
              <a:gd name="connsiteY3" fmla="*/ 24002 h 79375"/>
              <a:gd name="connsiteX4" fmla="*/ 6350 w 92836"/>
              <a:gd name="connsiteY4" fmla="*/ 44957 h 79375"/>
              <a:gd name="connsiteX5" fmla="*/ 9144 w 92836"/>
              <a:gd name="connsiteY5" fmla="*/ 57784 h 79375"/>
              <a:gd name="connsiteX6" fmla="*/ 16764 w 92836"/>
              <a:gd name="connsiteY6" fmla="*/ 66547 h 79375"/>
              <a:gd name="connsiteX7" fmla="*/ 27559 w 92836"/>
              <a:gd name="connsiteY7" fmla="*/ 71373 h 79375"/>
              <a:gd name="connsiteX8" fmla="*/ 40132 w 92836"/>
              <a:gd name="connsiteY8" fmla="*/ 73025 h 79375"/>
              <a:gd name="connsiteX9" fmla="*/ 61721 w 92836"/>
              <a:gd name="connsiteY9" fmla="*/ 68325 h 79375"/>
              <a:gd name="connsiteX10" fmla="*/ 76072 w 92836"/>
              <a:gd name="connsiteY10" fmla="*/ 55879 h 79375"/>
              <a:gd name="connsiteX11" fmla="*/ 84073 w 92836"/>
              <a:gd name="connsiteY11" fmla="*/ 37972 h 79375"/>
              <a:gd name="connsiteX12" fmla="*/ 86486 w 92836"/>
              <a:gd name="connsiteY12" fmla="*/ 16509 h 79375"/>
              <a:gd name="connsiteX13" fmla="*/ 86486 w 92836"/>
              <a:gd name="connsiteY13" fmla="*/ 6350 h 79375"/>
              <a:gd name="connsiteX14" fmla="*/ 79121 w 92836"/>
              <a:gd name="connsiteY14" fmla="*/ 6350 h 79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2836" h="79375">
                <a:moveTo>
                  <a:pt x="79121" y="6350"/>
                </a:moveTo>
                <a:cubicBezTo>
                  <a:pt x="72135" y="6350"/>
                  <a:pt x="64261" y="6603"/>
                  <a:pt x="55753" y="7365"/>
                </a:cubicBezTo>
                <a:cubicBezTo>
                  <a:pt x="47244" y="8000"/>
                  <a:pt x="39242" y="9651"/>
                  <a:pt x="32003" y="12445"/>
                </a:cubicBezTo>
                <a:cubicBezTo>
                  <a:pt x="24638" y="15112"/>
                  <a:pt x="18541" y="18922"/>
                  <a:pt x="13715" y="24002"/>
                </a:cubicBezTo>
                <a:cubicBezTo>
                  <a:pt x="8763" y="28955"/>
                  <a:pt x="6350" y="35940"/>
                  <a:pt x="6350" y="44957"/>
                </a:cubicBezTo>
                <a:cubicBezTo>
                  <a:pt x="6350" y="49783"/>
                  <a:pt x="7239" y="54101"/>
                  <a:pt x="9144" y="57784"/>
                </a:cubicBezTo>
                <a:cubicBezTo>
                  <a:pt x="11048" y="61467"/>
                  <a:pt x="13589" y="64388"/>
                  <a:pt x="16764" y="66547"/>
                </a:cubicBezTo>
                <a:cubicBezTo>
                  <a:pt x="19811" y="68706"/>
                  <a:pt x="23367" y="70357"/>
                  <a:pt x="27559" y="71373"/>
                </a:cubicBezTo>
                <a:cubicBezTo>
                  <a:pt x="31622" y="72516"/>
                  <a:pt x="35814" y="73025"/>
                  <a:pt x="40132" y="73025"/>
                </a:cubicBezTo>
                <a:cubicBezTo>
                  <a:pt x="48514" y="73025"/>
                  <a:pt x="55753" y="71500"/>
                  <a:pt x="61721" y="68325"/>
                </a:cubicBezTo>
                <a:cubicBezTo>
                  <a:pt x="67690" y="65277"/>
                  <a:pt x="72516" y="61086"/>
                  <a:pt x="76072" y="55879"/>
                </a:cubicBezTo>
                <a:cubicBezTo>
                  <a:pt x="79755" y="50800"/>
                  <a:pt x="82422" y="44830"/>
                  <a:pt x="84073" y="37972"/>
                </a:cubicBezTo>
                <a:cubicBezTo>
                  <a:pt x="85725" y="31241"/>
                  <a:pt x="86486" y="24002"/>
                  <a:pt x="86486" y="16509"/>
                </a:cubicBezTo>
                <a:lnTo>
                  <a:pt x="86486" y="6350"/>
                </a:lnTo>
                <a:lnTo>
                  <a:pt x="7912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32170" y="2491485"/>
            <a:ext cx="100710" cy="146558"/>
          </a:xfrm>
          <a:custGeom>
            <a:avLst/>
            <a:gdLst>
              <a:gd name="connsiteX0" fmla="*/ 50800 w 100710"/>
              <a:gd name="connsiteY0" fmla="*/ 6350 h 146558"/>
              <a:gd name="connsiteX1" fmla="*/ 28828 w 100710"/>
              <a:gd name="connsiteY1" fmla="*/ 12573 h 146558"/>
              <a:gd name="connsiteX2" fmla="*/ 15366 w 100710"/>
              <a:gd name="connsiteY2" fmla="*/ 28702 h 146558"/>
              <a:gd name="connsiteX3" fmla="*/ 8382 w 100710"/>
              <a:gd name="connsiteY3" fmla="*/ 50038 h 146558"/>
              <a:gd name="connsiteX4" fmla="*/ 6350 w 100710"/>
              <a:gd name="connsiteY4" fmla="*/ 72263 h 146558"/>
              <a:gd name="connsiteX5" fmla="*/ 8382 w 100710"/>
              <a:gd name="connsiteY5" fmla="*/ 94742 h 146558"/>
              <a:gd name="connsiteX6" fmla="*/ 15366 w 100710"/>
              <a:gd name="connsiteY6" fmla="*/ 116840 h 146558"/>
              <a:gd name="connsiteX7" fmla="*/ 28828 w 100710"/>
              <a:gd name="connsiteY7" fmla="*/ 133477 h 146558"/>
              <a:gd name="connsiteX8" fmla="*/ 50419 w 100710"/>
              <a:gd name="connsiteY8" fmla="*/ 140208 h 146558"/>
              <a:gd name="connsiteX9" fmla="*/ 72770 w 100710"/>
              <a:gd name="connsiteY9" fmla="*/ 133604 h 146558"/>
              <a:gd name="connsiteX10" fmla="*/ 86105 w 100710"/>
              <a:gd name="connsiteY10" fmla="*/ 117221 h 146558"/>
              <a:gd name="connsiteX11" fmla="*/ 92709 w 100710"/>
              <a:gd name="connsiteY11" fmla="*/ 95250 h 146558"/>
              <a:gd name="connsiteX12" fmla="*/ 94360 w 100710"/>
              <a:gd name="connsiteY12" fmla="*/ 72263 h 146558"/>
              <a:gd name="connsiteX13" fmla="*/ 92709 w 100710"/>
              <a:gd name="connsiteY13" fmla="*/ 49657 h 146558"/>
              <a:gd name="connsiteX14" fmla="*/ 86359 w 100710"/>
              <a:gd name="connsiteY14" fmla="*/ 28321 h 146558"/>
              <a:gd name="connsiteX15" fmla="*/ 73151 w 100710"/>
              <a:gd name="connsiteY15" fmla="*/ 12446 h 146558"/>
              <a:gd name="connsiteX16" fmla="*/ 50800 w 100710"/>
              <a:gd name="connsiteY16" fmla="*/ 6350 h 146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0710" h="146558">
                <a:moveTo>
                  <a:pt x="50800" y="6350"/>
                </a:moveTo>
                <a:cubicBezTo>
                  <a:pt x="41783" y="6350"/>
                  <a:pt x="34544" y="8382"/>
                  <a:pt x="28828" y="12573"/>
                </a:cubicBezTo>
                <a:cubicBezTo>
                  <a:pt x="23114" y="16764"/>
                  <a:pt x="18669" y="22225"/>
                  <a:pt x="15366" y="28702"/>
                </a:cubicBezTo>
                <a:cubicBezTo>
                  <a:pt x="12064" y="35179"/>
                  <a:pt x="9778" y="42291"/>
                  <a:pt x="8382" y="50038"/>
                </a:cubicBezTo>
                <a:cubicBezTo>
                  <a:pt x="7111" y="57785"/>
                  <a:pt x="6350" y="65151"/>
                  <a:pt x="6350" y="72263"/>
                </a:cubicBezTo>
                <a:cubicBezTo>
                  <a:pt x="6350" y="79248"/>
                  <a:pt x="7111" y="86741"/>
                  <a:pt x="8382" y="94742"/>
                </a:cubicBezTo>
                <a:cubicBezTo>
                  <a:pt x="9778" y="102870"/>
                  <a:pt x="12064" y="110109"/>
                  <a:pt x="15366" y="116840"/>
                </a:cubicBezTo>
                <a:cubicBezTo>
                  <a:pt x="18669" y="123444"/>
                  <a:pt x="23114" y="129032"/>
                  <a:pt x="28828" y="133477"/>
                </a:cubicBezTo>
                <a:cubicBezTo>
                  <a:pt x="34544" y="137922"/>
                  <a:pt x="41655" y="140208"/>
                  <a:pt x="50419" y="140208"/>
                </a:cubicBezTo>
                <a:cubicBezTo>
                  <a:pt x="59563" y="140208"/>
                  <a:pt x="67055" y="138049"/>
                  <a:pt x="72770" y="133604"/>
                </a:cubicBezTo>
                <a:cubicBezTo>
                  <a:pt x="78485" y="129286"/>
                  <a:pt x="82930" y="123825"/>
                  <a:pt x="86105" y="117221"/>
                </a:cubicBezTo>
                <a:cubicBezTo>
                  <a:pt x="89408" y="110490"/>
                  <a:pt x="91566" y="103251"/>
                  <a:pt x="92709" y="95250"/>
                </a:cubicBezTo>
                <a:cubicBezTo>
                  <a:pt x="93726" y="87249"/>
                  <a:pt x="94360" y="79502"/>
                  <a:pt x="94360" y="72263"/>
                </a:cubicBezTo>
                <a:cubicBezTo>
                  <a:pt x="94360" y="64897"/>
                  <a:pt x="93726" y="57404"/>
                  <a:pt x="92709" y="49657"/>
                </a:cubicBezTo>
                <a:cubicBezTo>
                  <a:pt x="91566" y="41910"/>
                  <a:pt x="89534" y="34798"/>
                  <a:pt x="86359" y="28321"/>
                </a:cubicBezTo>
                <a:cubicBezTo>
                  <a:pt x="83184" y="21717"/>
                  <a:pt x="78866" y="16510"/>
                  <a:pt x="73151" y="12446"/>
                </a:cubicBezTo>
                <a:cubicBezTo>
                  <a:pt x="67436" y="8382"/>
                  <a:pt x="59944" y="6350"/>
                  <a:pt x="508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05778" y="2451989"/>
            <a:ext cx="202692" cy="225551"/>
          </a:xfrm>
          <a:custGeom>
            <a:avLst/>
            <a:gdLst>
              <a:gd name="connsiteX0" fmla="*/ 99949 w 202692"/>
              <a:gd name="connsiteY0" fmla="*/ 6350 h 225551"/>
              <a:gd name="connsiteX1" fmla="*/ 137922 w 202692"/>
              <a:gd name="connsiteY1" fmla="*/ 10413 h 225551"/>
              <a:gd name="connsiteX2" fmla="*/ 167640 w 202692"/>
              <a:gd name="connsiteY2" fmla="*/ 23621 h 225551"/>
              <a:gd name="connsiteX3" fmla="*/ 187198 w 202692"/>
              <a:gd name="connsiteY3" fmla="*/ 48005 h 225551"/>
              <a:gd name="connsiteX4" fmla="*/ 194310 w 202692"/>
              <a:gd name="connsiteY4" fmla="*/ 85725 h 225551"/>
              <a:gd name="connsiteX5" fmla="*/ 194310 w 202692"/>
              <a:gd name="connsiteY5" fmla="*/ 166623 h 225551"/>
              <a:gd name="connsiteX6" fmla="*/ 194691 w 202692"/>
              <a:gd name="connsiteY6" fmla="*/ 193039 h 225551"/>
              <a:gd name="connsiteX7" fmla="*/ 196342 w 202692"/>
              <a:gd name="connsiteY7" fmla="*/ 214629 h 225551"/>
              <a:gd name="connsiteX8" fmla="*/ 141859 w 202692"/>
              <a:gd name="connsiteY8" fmla="*/ 214629 h 225551"/>
              <a:gd name="connsiteX9" fmla="*/ 140589 w 202692"/>
              <a:gd name="connsiteY9" fmla="*/ 182879 h 225551"/>
              <a:gd name="connsiteX10" fmla="*/ 112522 w 202692"/>
              <a:gd name="connsiteY10" fmla="*/ 209422 h 225551"/>
              <a:gd name="connsiteX11" fmla="*/ 75565 w 202692"/>
              <a:gd name="connsiteY11" fmla="*/ 219201 h 225551"/>
              <a:gd name="connsiteX12" fmla="*/ 48895 w 202692"/>
              <a:gd name="connsiteY12" fmla="*/ 215645 h 225551"/>
              <a:gd name="connsiteX13" fmla="*/ 26924 w 202692"/>
              <a:gd name="connsiteY13" fmla="*/ 204850 h 225551"/>
              <a:gd name="connsiteX14" fmla="*/ 11811 w 202692"/>
              <a:gd name="connsiteY14" fmla="*/ 186562 h 225551"/>
              <a:gd name="connsiteX15" fmla="*/ 6350 w 202692"/>
              <a:gd name="connsiteY15" fmla="*/ 160146 h 225551"/>
              <a:gd name="connsiteX16" fmla="*/ 15240 w 202692"/>
              <a:gd name="connsiteY16" fmla="*/ 125983 h 225551"/>
              <a:gd name="connsiteX17" fmla="*/ 39497 w 202692"/>
              <a:gd name="connsiteY17" fmla="*/ 103631 h 225551"/>
              <a:gd name="connsiteX18" fmla="*/ 74549 w 202692"/>
              <a:gd name="connsiteY18" fmla="*/ 91312 h 225551"/>
              <a:gd name="connsiteX19" fmla="*/ 115824 w 202692"/>
              <a:gd name="connsiteY19" fmla="*/ 87756 h 225551"/>
              <a:gd name="connsiteX20" fmla="*/ 128016 w 202692"/>
              <a:gd name="connsiteY20" fmla="*/ 87883 h 225551"/>
              <a:gd name="connsiteX21" fmla="*/ 140208 w 202692"/>
              <a:gd name="connsiteY21" fmla="*/ 88518 h 225551"/>
              <a:gd name="connsiteX22" fmla="*/ 140208 w 202692"/>
              <a:gd name="connsiteY22" fmla="*/ 81660 h 225551"/>
              <a:gd name="connsiteX23" fmla="*/ 127635 w 202692"/>
              <a:gd name="connsiteY23" fmla="*/ 50418 h 225551"/>
              <a:gd name="connsiteX24" fmla="*/ 92583 w 202692"/>
              <a:gd name="connsiteY24" fmla="*/ 40893 h 225551"/>
              <a:gd name="connsiteX25" fmla="*/ 61086 w 202692"/>
              <a:gd name="connsiteY25" fmla="*/ 44830 h 225551"/>
              <a:gd name="connsiteX26" fmla="*/ 30734 w 202692"/>
              <a:gd name="connsiteY26" fmla="*/ 57150 h 225551"/>
              <a:gd name="connsiteX27" fmla="*/ 28321 w 202692"/>
              <a:gd name="connsiteY27" fmla="*/ 19303 h 225551"/>
              <a:gd name="connsiteX28" fmla="*/ 63500 w 202692"/>
              <a:gd name="connsiteY28" fmla="*/ 10032 h 225551"/>
              <a:gd name="connsiteX29" fmla="*/ 99949 w 202692"/>
              <a:gd name="connsiteY29" fmla="*/ 6350 h 2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202692" h="225551">
                <a:moveTo>
                  <a:pt x="99949" y="6350"/>
                </a:moveTo>
                <a:cubicBezTo>
                  <a:pt x="113792" y="6350"/>
                  <a:pt x="126492" y="7746"/>
                  <a:pt x="137922" y="10413"/>
                </a:cubicBezTo>
                <a:cubicBezTo>
                  <a:pt x="149479" y="13080"/>
                  <a:pt x="159385" y="17525"/>
                  <a:pt x="167640" y="23621"/>
                </a:cubicBezTo>
                <a:cubicBezTo>
                  <a:pt x="176022" y="29717"/>
                  <a:pt x="182499" y="37845"/>
                  <a:pt x="187198" y="48005"/>
                </a:cubicBezTo>
                <a:cubicBezTo>
                  <a:pt x="192024" y="58165"/>
                  <a:pt x="194310" y="70738"/>
                  <a:pt x="194310" y="85725"/>
                </a:cubicBezTo>
                <a:lnTo>
                  <a:pt x="194310" y="166623"/>
                </a:lnTo>
                <a:cubicBezTo>
                  <a:pt x="194310" y="176910"/>
                  <a:pt x="194436" y="185800"/>
                  <a:pt x="194691" y="193039"/>
                </a:cubicBezTo>
                <a:cubicBezTo>
                  <a:pt x="195072" y="200405"/>
                  <a:pt x="195580" y="207644"/>
                  <a:pt x="196342" y="214629"/>
                </a:cubicBezTo>
                <a:lnTo>
                  <a:pt x="141859" y="214629"/>
                </a:lnTo>
                <a:lnTo>
                  <a:pt x="140589" y="182879"/>
                </a:lnTo>
                <a:cubicBezTo>
                  <a:pt x="133604" y="194055"/>
                  <a:pt x="124205" y="202818"/>
                  <a:pt x="112522" y="209422"/>
                </a:cubicBezTo>
                <a:cubicBezTo>
                  <a:pt x="100838" y="215900"/>
                  <a:pt x="88519" y="219201"/>
                  <a:pt x="75565" y="219201"/>
                </a:cubicBezTo>
                <a:cubicBezTo>
                  <a:pt x="66040" y="219201"/>
                  <a:pt x="57150" y="217931"/>
                  <a:pt x="48895" y="215645"/>
                </a:cubicBezTo>
                <a:cubicBezTo>
                  <a:pt x="40640" y="213359"/>
                  <a:pt x="33274" y="209803"/>
                  <a:pt x="26924" y="204850"/>
                </a:cubicBezTo>
                <a:cubicBezTo>
                  <a:pt x="20574" y="200025"/>
                  <a:pt x="15494" y="193928"/>
                  <a:pt x="11811" y="186562"/>
                </a:cubicBezTo>
                <a:cubicBezTo>
                  <a:pt x="8128" y="179323"/>
                  <a:pt x="6350" y="170433"/>
                  <a:pt x="6350" y="160146"/>
                </a:cubicBezTo>
                <a:cubicBezTo>
                  <a:pt x="6350" y="146557"/>
                  <a:pt x="9271" y="135127"/>
                  <a:pt x="15240" y="125983"/>
                </a:cubicBezTo>
                <a:cubicBezTo>
                  <a:pt x="21209" y="116712"/>
                  <a:pt x="29336" y="109219"/>
                  <a:pt x="39497" y="103631"/>
                </a:cubicBezTo>
                <a:cubicBezTo>
                  <a:pt x="49657" y="97916"/>
                  <a:pt x="61341" y="93852"/>
                  <a:pt x="74549" y="91312"/>
                </a:cubicBezTo>
                <a:cubicBezTo>
                  <a:pt x="87630" y="88900"/>
                  <a:pt x="101473" y="87756"/>
                  <a:pt x="115824" y="87756"/>
                </a:cubicBezTo>
                <a:cubicBezTo>
                  <a:pt x="119634" y="87756"/>
                  <a:pt x="123698" y="87756"/>
                  <a:pt x="128016" y="87883"/>
                </a:cubicBezTo>
                <a:cubicBezTo>
                  <a:pt x="132334" y="88010"/>
                  <a:pt x="136398" y="88264"/>
                  <a:pt x="140208" y="88518"/>
                </a:cubicBezTo>
                <a:lnTo>
                  <a:pt x="140208" y="81660"/>
                </a:lnTo>
                <a:cubicBezTo>
                  <a:pt x="140208" y="67182"/>
                  <a:pt x="136017" y="56895"/>
                  <a:pt x="127635" y="50418"/>
                </a:cubicBezTo>
                <a:cubicBezTo>
                  <a:pt x="119253" y="44068"/>
                  <a:pt x="107569" y="40893"/>
                  <a:pt x="92583" y="40893"/>
                </a:cubicBezTo>
                <a:cubicBezTo>
                  <a:pt x="82296" y="40893"/>
                  <a:pt x="71755" y="42163"/>
                  <a:pt x="61086" y="44830"/>
                </a:cubicBezTo>
                <a:cubicBezTo>
                  <a:pt x="50419" y="47370"/>
                  <a:pt x="40259" y="51434"/>
                  <a:pt x="30734" y="57150"/>
                </a:cubicBezTo>
                <a:lnTo>
                  <a:pt x="28321" y="19303"/>
                </a:lnTo>
                <a:cubicBezTo>
                  <a:pt x="38861" y="15493"/>
                  <a:pt x="50673" y="12445"/>
                  <a:pt x="63500" y="10032"/>
                </a:cubicBezTo>
                <a:cubicBezTo>
                  <a:pt x="76454" y="7492"/>
                  <a:pt x="88519" y="6350"/>
                  <a:pt x="9994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875654" y="2451989"/>
            <a:ext cx="217423" cy="308864"/>
          </a:xfrm>
          <a:custGeom>
            <a:avLst/>
            <a:gdLst>
              <a:gd name="connsiteX0" fmla="*/ 126365 w 217423"/>
              <a:gd name="connsiteY0" fmla="*/ 6350 h 308864"/>
              <a:gd name="connsiteX1" fmla="*/ 165608 w 217423"/>
              <a:gd name="connsiteY1" fmla="*/ 15112 h 308864"/>
              <a:gd name="connsiteX2" fmla="*/ 191897 w 217423"/>
              <a:gd name="connsiteY2" fmla="*/ 38480 h 308864"/>
              <a:gd name="connsiteX3" fmla="*/ 206502 w 217423"/>
              <a:gd name="connsiteY3" fmla="*/ 72262 h 308864"/>
              <a:gd name="connsiteX4" fmla="*/ 211073 w 217423"/>
              <a:gd name="connsiteY4" fmla="*/ 111759 h 308864"/>
              <a:gd name="connsiteX5" fmla="*/ 206375 w 217423"/>
              <a:gd name="connsiteY5" fmla="*/ 151764 h 308864"/>
              <a:gd name="connsiteX6" fmla="*/ 191516 w 217423"/>
              <a:gd name="connsiteY6" fmla="*/ 185927 h 308864"/>
              <a:gd name="connsiteX7" fmla="*/ 165100 w 217423"/>
              <a:gd name="connsiteY7" fmla="*/ 209930 h 308864"/>
              <a:gd name="connsiteX8" fmla="*/ 125222 w 217423"/>
              <a:gd name="connsiteY8" fmla="*/ 219201 h 308864"/>
              <a:gd name="connsiteX9" fmla="*/ 89027 w 217423"/>
              <a:gd name="connsiteY9" fmla="*/ 209550 h 308864"/>
              <a:gd name="connsiteX10" fmla="*/ 64516 w 217423"/>
              <a:gd name="connsiteY10" fmla="*/ 181736 h 308864"/>
              <a:gd name="connsiteX11" fmla="*/ 64516 w 217423"/>
              <a:gd name="connsiteY11" fmla="*/ 302513 h 308864"/>
              <a:gd name="connsiteX12" fmla="*/ 8382 w 217423"/>
              <a:gd name="connsiteY12" fmla="*/ 302513 h 308864"/>
              <a:gd name="connsiteX13" fmla="*/ 8382 w 217423"/>
              <a:gd name="connsiteY13" fmla="*/ 69850 h 308864"/>
              <a:gd name="connsiteX14" fmla="*/ 7747 w 217423"/>
              <a:gd name="connsiteY14" fmla="*/ 37464 h 308864"/>
              <a:gd name="connsiteX15" fmla="*/ 6350 w 217423"/>
              <a:gd name="connsiteY15" fmla="*/ 10413 h 308864"/>
              <a:gd name="connsiteX16" fmla="*/ 59690 w 217423"/>
              <a:gd name="connsiteY16" fmla="*/ 10413 h 308864"/>
              <a:gd name="connsiteX17" fmla="*/ 60833 w 217423"/>
              <a:gd name="connsiteY17" fmla="*/ 44957 h 308864"/>
              <a:gd name="connsiteX18" fmla="*/ 87757 w 217423"/>
              <a:gd name="connsiteY18" fmla="*/ 16255 h 308864"/>
              <a:gd name="connsiteX19" fmla="*/ 126365 w 217423"/>
              <a:gd name="connsiteY19" fmla="*/ 6350 h 308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7423" h="308864">
                <a:moveTo>
                  <a:pt x="126365" y="6350"/>
                </a:moveTo>
                <a:cubicBezTo>
                  <a:pt x="141859" y="6350"/>
                  <a:pt x="154940" y="9270"/>
                  <a:pt x="165608" y="15112"/>
                </a:cubicBezTo>
                <a:cubicBezTo>
                  <a:pt x="176403" y="20954"/>
                  <a:pt x="185166" y="28701"/>
                  <a:pt x="191897" y="38480"/>
                </a:cubicBezTo>
                <a:cubicBezTo>
                  <a:pt x="198754" y="48259"/>
                  <a:pt x="203580" y="59435"/>
                  <a:pt x="206502" y="72262"/>
                </a:cubicBezTo>
                <a:cubicBezTo>
                  <a:pt x="209550" y="84962"/>
                  <a:pt x="211073" y="98170"/>
                  <a:pt x="211073" y="111759"/>
                </a:cubicBezTo>
                <a:cubicBezTo>
                  <a:pt x="211073" y="125602"/>
                  <a:pt x="209423" y="138937"/>
                  <a:pt x="206375" y="151764"/>
                </a:cubicBezTo>
                <a:cubicBezTo>
                  <a:pt x="203200" y="164718"/>
                  <a:pt x="198247" y="176021"/>
                  <a:pt x="191516" y="185927"/>
                </a:cubicBezTo>
                <a:cubicBezTo>
                  <a:pt x="184785" y="195833"/>
                  <a:pt x="175895" y="203834"/>
                  <a:pt x="165100" y="209930"/>
                </a:cubicBezTo>
                <a:cubicBezTo>
                  <a:pt x="154178" y="216026"/>
                  <a:pt x="140970" y="219201"/>
                  <a:pt x="125222" y="219201"/>
                </a:cubicBezTo>
                <a:cubicBezTo>
                  <a:pt x="112141" y="219201"/>
                  <a:pt x="100076" y="215900"/>
                  <a:pt x="89027" y="209550"/>
                </a:cubicBezTo>
                <a:cubicBezTo>
                  <a:pt x="77851" y="203200"/>
                  <a:pt x="69723" y="193928"/>
                  <a:pt x="64516" y="181736"/>
                </a:cubicBezTo>
                <a:lnTo>
                  <a:pt x="64516" y="302513"/>
                </a:lnTo>
                <a:lnTo>
                  <a:pt x="8382" y="302513"/>
                </a:lnTo>
                <a:lnTo>
                  <a:pt x="8382" y="69850"/>
                </a:lnTo>
                <a:cubicBezTo>
                  <a:pt x="8382" y="57657"/>
                  <a:pt x="8254" y="46862"/>
                  <a:pt x="7747" y="37464"/>
                </a:cubicBezTo>
                <a:cubicBezTo>
                  <a:pt x="7366" y="28066"/>
                  <a:pt x="6858" y="19050"/>
                  <a:pt x="6350" y="10413"/>
                </a:cubicBezTo>
                <a:lnTo>
                  <a:pt x="59690" y="10413"/>
                </a:lnTo>
                <a:lnTo>
                  <a:pt x="60833" y="44957"/>
                </a:lnTo>
                <a:cubicBezTo>
                  <a:pt x="66548" y="32511"/>
                  <a:pt x="75565" y="22986"/>
                  <a:pt x="87757" y="16255"/>
                </a:cubicBezTo>
                <a:cubicBezTo>
                  <a:pt x="99948" y="9651"/>
                  <a:pt x="112776" y="6350"/>
                  <a:pt x="1263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40475" y="2451607"/>
            <a:ext cx="140461" cy="221361"/>
          </a:xfrm>
          <a:custGeom>
            <a:avLst/>
            <a:gdLst>
              <a:gd name="connsiteX0" fmla="*/ 117855 w 140461"/>
              <a:gd name="connsiteY0" fmla="*/ 6350 h 221361"/>
              <a:gd name="connsiteX1" fmla="*/ 126238 w 140461"/>
              <a:gd name="connsiteY1" fmla="*/ 6731 h 221361"/>
              <a:gd name="connsiteX2" fmla="*/ 134111 w 140461"/>
              <a:gd name="connsiteY2" fmla="*/ 8382 h 221361"/>
              <a:gd name="connsiteX3" fmla="*/ 132460 w 140461"/>
              <a:gd name="connsiteY3" fmla="*/ 58801 h 221361"/>
              <a:gd name="connsiteX4" fmla="*/ 115061 w 140461"/>
              <a:gd name="connsiteY4" fmla="*/ 56007 h 221361"/>
              <a:gd name="connsiteX5" fmla="*/ 91185 w 140461"/>
              <a:gd name="connsiteY5" fmla="*/ 62102 h 221361"/>
              <a:gd name="connsiteX6" fmla="*/ 75691 w 140461"/>
              <a:gd name="connsiteY6" fmla="*/ 77977 h 221361"/>
              <a:gd name="connsiteX7" fmla="*/ 67183 w 140461"/>
              <a:gd name="connsiteY7" fmla="*/ 99949 h 221361"/>
              <a:gd name="connsiteX8" fmla="*/ 64515 w 140461"/>
              <a:gd name="connsiteY8" fmla="*/ 123952 h 221361"/>
              <a:gd name="connsiteX9" fmla="*/ 64515 w 140461"/>
              <a:gd name="connsiteY9" fmla="*/ 215011 h 221361"/>
              <a:gd name="connsiteX10" fmla="*/ 8382 w 140461"/>
              <a:gd name="connsiteY10" fmla="*/ 215011 h 221361"/>
              <a:gd name="connsiteX11" fmla="*/ 8382 w 140461"/>
              <a:gd name="connsiteY11" fmla="*/ 56388 h 221361"/>
              <a:gd name="connsiteX12" fmla="*/ 8001 w 140461"/>
              <a:gd name="connsiteY12" fmla="*/ 33782 h 221361"/>
              <a:gd name="connsiteX13" fmla="*/ 6350 w 140461"/>
              <a:gd name="connsiteY13" fmla="*/ 11176 h 221361"/>
              <a:gd name="connsiteX14" fmla="*/ 59309 w 140461"/>
              <a:gd name="connsiteY14" fmla="*/ 11176 h 221361"/>
              <a:gd name="connsiteX15" fmla="*/ 60452 w 140461"/>
              <a:gd name="connsiteY15" fmla="*/ 50673 h 221361"/>
              <a:gd name="connsiteX16" fmla="*/ 69596 w 140461"/>
              <a:gd name="connsiteY16" fmla="*/ 34163 h 221361"/>
              <a:gd name="connsiteX17" fmla="*/ 82422 w 140461"/>
              <a:gd name="connsiteY17" fmla="*/ 20193 h 221361"/>
              <a:gd name="connsiteX18" fmla="*/ 98552 w 140461"/>
              <a:gd name="connsiteY18" fmla="*/ 10160 h 221361"/>
              <a:gd name="connsiteX19" fmla="*/ 117855 w 140461"/>
              <a:gd name="connsiteY19" fmla="*/ 6350 h 221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40461" h="221361">
                <a:moveTo>
                  <a:pt x="117855" y="6350"/>
                </a:moveTo>
                <a:cubicBezTo>
                  <a:pt x="120903" y="6350"/>
                  <a:pt x="123571" y="6477"/>
                  <a:pt x="126238" y="6731"/>
                </a:cubicBezTo>
                <a:cubicBezTo>
                  <a:pt x="128778" y="6985"/>
                  <a:pt x="131445" y="7493"/>
                  <a:pt x="134111" y="8382"/>
                </a:cubicBezTo>
                <a:lnTo>
                  <a:pt x="132460" y="58801"/>
                </a:lnTo>
                <a:cubicBezTo>
                  <a:pt x="127127" y="56896"/>
                  <a:pt x="121284" y="56007"/>
                  <a:pt x="115061" y="56007"/>
                </a:cubicBezTo>
                <a:cubicBezTo>
                  <a:pt x="105536" y="56007"/>
                  <a:pt x="97535" y="58039"/>
                  <a:pt x="91185" y="62102"/>
                </a:cubicBezTo>
                <a:cubicBezTo>
                  <a:pt x="84835" y="66167"/>
                  <a:pt x="79628" y="71374"/>
                  <a:pt x="75691" y="77977"/>
                </a:cubicBezTo>
                <a:cubicBezTo>
                  <a:pt x="71754" y="84455"/>
                  <a:pt x="68960" y="91694"/>
                  <a:pt x="67183" y="99949"/>
                </a:cubicBezTo>
                <a:cubicBezTo>
                  <a:pt x="65404" y="108077"/>
                  <a:pt x="64515" y="116077"/>
                  <a:pt x="64515" y="123952"/>
                </a:cubicBezTo>
                <a:lnTo>
                  <a:pt x="64515" y="215011"/>
                </a:lnTo>
                <a:lnTo>
                  <a:pt x="8382" y="215011"/>
                </a:lnTo>
                <a:lnTo>
                  <a:pt x="8382" y="56388"/>
                </a:lnTo>
                <a:cubicBezTo>
                  <a:pt x="8382" y="48768"/>
                  <a:pt x="8254" y="41275"/>
                  <a:pt x="8001" y="33782"/>
                </a:cubicBezTo>
                <a:cubicBezTo>
                  <a:pt x="7746" y="26289"/>
                  <a:pt x="7239" y="18796"/>
                  <a:pt x="6350" y="11176"/>
                </a:cubicBezTo>
                <a:lnTo>
                  <a:pt x="59309" y="11176"/>
                </a:lnTo>
                <a:lnTo>
                  <a:pt x="60452" y="50673"/>
                </a:lnTo>
                <a:cubicBezTo>
                  <a:pt x="62865" y="44958"/>
                  <a:pt x="65913" y="39497"/>
                  <a:pt x="69596" y="34163"/>
                </a:cubicBezTo>
                <a:cubicBezTo>
                  <a:pt x="73278" y="28829"/>
                  <a:pt x="77596" y="24257"/>
                  <a:pt x="82422" y="20193"/>
                </a:cubicBezTo>
                <a:cubicBezTo>
                  <a:pt x="87376" y="16129"/>
                  <a:pt x="92709" y="12700"/>
                  <a:pt x="98552" y="10160"/>
                </a:cubicBezTo>
                <a:cubicBezTo>
                  <a:pt x="104394" y="7620"/>
                  <a:pt x="110744" y="6350"/>
                  <a:pt x="1178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643879" y="2384805"/>
            <a:ext cx="205994" cy="292735"/>
          </a:xfrm>
          <a:custGeom>
            <a:avLst/>
            <a:gdLst>
              <a:gd name="connsiteX0" fmla="*/ 116713 w 205994"/>
              <a:gd name="connsiteY0" fmla="*/ 6350 h 292735"/>
              <a:gd name="connsiteX1" fmla="*/ 151003 w 205994"/>
              <a:gd name="connsiteY1" fmla="*/ 8382 h 292735"/>
              <a:gd name="connsiteX2" fmla="*/ 185039 w 205994"/>
              <a:gd name="connsiteY2" fmla="*/ 14858 h 292735"/>
              <a:gd name="connsiteX3" fmla="*/ 183007 w 205994"/>
              <a:gd name="connsiteY3" fmla="*/ 59689 h 292735"/>
              <a:gd name="connsiteX4" fmla="*/ 152273 w 205994"/>
              <a:gd name="connsiteY4" fmla="*/ 50673 h 292735"/>
              <a:gd name="connsiteX5" fmla="*/ 120269 w 205994"/>
              <a:gd name="connsiteY5" fmla="*/ 47879 h 292735"/>
              <a:gd name="connsiteX6" fmla="*/ 102361 w 205994"/>
              <a:gd name="connsiteY6" fmla="*/ 49276 h 292735"/>
              <a:gd name="connsiteX7" fmla="*/ 85090 w 205994"/>
              <a:gd name="connsiteY7" fmla="*/ 54355 h 292735"/>
              <a:gd name="connsiteX8" fmla="*/ 71882 w 205994"/>
              <a:gd name="connsiteY8" fmla="*/ 64516 h 292735"/>
              <a:gd name="connsiteX9" fmla="*/ 66548 w 205994"/>
              <a:gd name="connsiteY9" fmla="*/ 81279 h 292735"/>
              <a:gd name="connsiteX10" fmla="*/ 70485 w 205994"/>
              <a:gd name="connsiteY10" fmla="*/ 93598 h 292735"/>
              <a:gd name="connsiteX11" fmla="*/ 80391 w 205994"/>
              <a:gd name="connsiteY11" fmla="*/ 103377 h 292735"/>
              <a:gd name="connsiteX12" fmla="*/ 93853 w 205994"/>
              <a:gd name="connsiteY12" fmla="*/ 111125 h 292735"/>
              <a:gd name="connsiteX13" fmla="*/ 108077 w 205994"/>
              <a:gd name="connsiteY13" fmla="*/ 117094 h 292735"/>
              <a:gd name="connsiteX14" fmla="*/ 137414 w 205994"/>
              <a:gd name="connsiteY14" fmla="*/ 128397 h 292735"/>
              <a:gd name="connsiteX15" fmla="*/ 162179 w 205994"/>
              <a:gd name="connsiteY15" fmla="*/ 140208 h 292735"/>
              <a:gd name="connsiteX16" fmla="*/ 181991 w 205994"/>
              <a:gd name="connsiteY16" fmla="*/ 155448 h 292735"/>
              <a:gd name="connsiteX17" fmla="*/ 194945 w 205994"/>
              <a:gd name="connsiteY17" fmla="*/ 176022 h 292735"/>
              <a:gd name="connsiteX18" fmla="*/ 199644 w 205994"/>
              <a:gd name="connsiteY18" fmla="*/ 203708 h 292735"/>
              <a:gd name="connsiteX19" fmla="*/ 190246 w 205994"/>
              <a:gd name="connsiteY19" fmla="*/ 241808 h 292735"/>
              <a:gd name="connsiteX20" fmla="*/ 165735 w 205994"/>
              <a:gd name="connsiteY20" fmla="*/ 267461 h 292735"/>
              <a:gd name="connsiteX21" fmla="*/ 131064 w 205994"/>
              <a:gd name="connsiteY21" fmla="*/ 281813 h 292735"/>
              <a:gd name="connsiteX22" fmla="*/ 91821 w 205994"/>
              <a:gd name="connsiteY22" fmla="*/ 286385 h 292735"/>
              <a:gd name="connsiteX23" fmla="*/ 49657 w 205994"/>
              <a:gd name="connsiteY23" fmla="*/ 283717 h 292735"/>
              <a:gd name="connsiteX24" fmla="*/ 8382 w 205994"/>
              <a:gd name="connsiteY24" fmla="*/ 274573 h 292735"/>
              <a:gd name="connsiteX25" fmla="*/ 10414 w 205994"/>
              <a:gd name="connsiteY25" fmla="*/ 228092 h 292735"/>
              <a:gd name="connsiteX26" fmla="*/ 47498 w 205994"/>
              <a:gd name="connsiteY26" fmla="*/ 240919 h 292735"/>
              <a:gd name="connsiteX27" fmla="*/ 86486 w 205994"/>
              <a:gd name="connsiteY27" fmla="*/ 244475 h 292735"/>
              <a:gd name="connsiteX28" fmla="*/ 105283 w 205994"/>
              <a:gd name="connsiteY28" fmla="*/ 242570 h 292735"/>
              <a:gd name="connsiteX29" fmla="*/ 121920 w 205994"/>
              <a:gd name="connsiteY29" fmla="*/ 236220 h 292735"/>
              <a:gd name="connsiteX30" fmla="*/ 133985 w 205994"/>
              <a:gd name="connsiteY30" fmla="*/ 224663 h 292735"/>
              <a:gd name="connsiteX31" fmla="*/ 138684 w 205994"/>
              <a:gd name="connsiteY31" fmla="*/ 206629 h 292735"/>
              <a:gd name="connsiteX32" fmla="*/ 133730 w 205994"/>
              <a:gd name="connsiteY32" fmla="*/ 192786 h 292735"/>
              <a:gd name="connsiteX33" fmla="*/ 121792 w 205994"/>
              <a:gd name="connsiteY33" fmla="*/ 181736 h 292735"/>
              <a:gd name="connsiteX34" fmla="*/ 106045 w 205994"/>
              <a:gd name="connsiteY34" fmla="*/ 173227 h 292735"/>
              <a:gd name="connsiteX35" fmla="*/ 90170 w 205994"/>
              <a:gd name="connsiteY35" fmla="*/ 166242 h 292735"/>
              <a:gd name="connsiteX36" fmla="*/ 62484 w 205994"/>
              <a:gd name="connsiteY36" fmla="*/ 154051 h 292735"/>
              <a:gd name="connsiteX37" fmla="*/ 40132 w 205994"/>
              <a:gd name="connsiteY37" fmla="*/ 142748 h 292735"/>
              <a:gd name="connsiteX38" fmla="*/ 22479 w 205994"/>
              <a:gd name="connsiteY38" fmla="*/ 127889 h 292735"/>
              <a:gd name="connsiteX39" fmla="*/ 10667 w 205994"/>
              <a:gd name="connsiteY39" fmla="*/ 108711 h 292735"/>
              <a:gd name="connsiteX40" fmla="*/ 6350 w 205994"/>
              <a:gd name="connsiteY40" fmla="*/ 84073 h 292735"/>
              <a:gd name="connsiteX41" fmla="*/ 16510 w 205994"/>
              <a:gd name="connsiteY41" fmla="*/ 47117 h 292735"/>
              <a:gd name="connsiteX42" fmla="*/ 42798 w 205994"/>
              <a:gd name="connsiteY42" fmla="*/ 23114 h 292735"/>
              <a:gd name="connsiteX43" fmla="*/ 78359 w 205994"/>
              <a:gd name="connsiteY43" fmla="*/ 10286 h 292735"/>
              <a:gd name="connsiteX44" fmla="*/ 116713 w 205994"/>
              <a:gd name="connsiteY44" fmla="*/ 6350 h 292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205994" h="292735">
                <a:moveTo>
                  <a:pt x="116713" y="6350"/>
                </a:moveTo>
                <a:cubicBezTo>
                  <a:pt x="128270" y="6350"/>
                  <a:pt x="139827" y="7111"/>
                  <a:pt x="151003" y="8382"/>
                </a:cubicBezTo>
                <a:cubicBezTo>
                  <a:pt x="162305" y="9779"/>
                  <a:pt x="173609" y="11938"/>
                  <a:pt x="185039" y="14858"/>
                </a:cubicBezTo>
                <a:lnTo>
                  <a:pt x="183007" y="59689"/>
                </a:lnTo>
                <a:cubicBezTo>
                  <a:pt x="173482" y="55626"/>
                  <a:pt x="163195" y="52577"/>
                  <a:pt x="152273" y="50673"/>
                </a:cubicBezTo>
                <a:cubicBezTo>
                  <a:pt x="141223" y="48767"/>
                  <a:pt x="130683" y="47879"/>
                  <a:pt x="120269" y="47879"/>
                </a:cubicBezTo>
                <a:cubicBezTo>
                  <a:pt x="114554" y="47879"/>
                  <a:pt x="108711" y="48386"/>
                  <a:pt x="102361" y="49276"/>
                </a:cubicBezTo>
                <a:cubicBezTo>
                  <a:pt x="96139" y="50292"/>
                  <a:pt x="90423" y="51942"/>
                  <a:pt x="85090" y="54355"/>
                </a:cubicBezTo>
                <a:cubicBezTo>
                  <a:pt x="79883" y="56769"/>
                  <a:pt x="75438" y="60198"/>
                  <a:pt x="71882" y="64516"/>
                </a:cubicBezTo>
                <a:cubicBezTo>
                  <a:pt x="68326" y="68961"/>
                  <a:pt x="66548" y="74422"/>
                  <a:pt x="66548" y="81279"/>
                </a:cubicBezTo>
                <a:cubicBezTo>
                  <a:pt x="66548" y="85851"/>
                  <a:pt x="67945" y="90042"/>
                  <a:pt x="70485" y="93598"/>
                </a:cubicBezTo>
                <a:cubicBezTo>
                  <a:pt x="73025" y="97282"/>
                  <a:pt x="76327" y="100583"/>
                  <a:pt x="80391" y="103377"/>
                </a:cubicBezTo>
                <a:cubicBezTo>
                  <a:pt x="84454" y="106298"/>
                  <a:pt x="89027" y="108839"/>
                  <a:pt x="93853" y="111125"/>
                </a:cubicBezTo>
                <a:cubicBezTo>
                  <a:pt x="98805" y="113411"/>
                  <a:pt x="103504" y="115442"/>
                  <a:pt x="108077" y="117094"/>
                </a:cubicBezTo>
                <a:lnTo>
                  <a:pt x="137414" y="128397"/>
                </a:lnTo>
                <a:cubicBezTo>
                  <a:pt x="146304" y="131952"/>
                  <a:pt x="154685" y="135889"/>
                  <a:pt x="162179" y="140208"/>
                </a:cubicBezTo>
                <a:cubicBezTo>
                  <a:pt x="169798" y="144526"/>
                  <a:pt x="176403" y="149733"/>
                  <a:pt x="181991" y="155448"/>
                </a:cubicBezTo>
                <a:cubicBezTo>
                  <a:pt x="187579" y="161289"/>
                  <a:pt x="191897" y="168148"/>
                  <a:pt x="194945" y="176022"/>
                </a:cubicBezTo>
                <a:cubicBezTo>
                  <a:pt x="198120" y="183895"/>
                  <a:pt x="199644" y="193167"/>
                  <a:pt x="199644" y="203708"/>
                </a:cubicBezTo>
                <a:cubicBezTo>
                  <a:pt x="199644" y="218694"/>
                  <a:pt x="196596" y="231267"/>
                  <a:pt x="190246" y="241808"/>
                </a:cubicBezTo>
                <a:cubicBezTo>
                  <a:pt x="184023" y="252222"/>
                  <a:pt x="175895" y="260730"/>
                  <a:pt x="165735" y="267461"/>
                </a:cubicBezTo>
                <a:cubicBezTo>
                  <a:pt x="155575" y="274066"/>
                  <a:pt x="144017" y="278892"/>
                  <a:pt x="131064" y="281813"/>
                </a:cubicBezTo>
                <a:cubicBezTo>
                  <a:pt x="118236" y="284861"/>
                  <a:pt x="105155" y="286385"/>
                  <a:pt x="91821" y="286385"/>
                </a:cubicBezTo>
                <a:cubicBezTo>
                  <a:pt x="77723" y="286385"/>
                  <a:pt x="63627" y="285495"/>
                  <a:pt x="49657" y="283717"/>
                </a:cubicBezTo>
                <a:cubicBezTo>
                  <a:pt x="35686" y="281939"/>
                  <a:pt x="21971" y="278892"/>
                  <a:pt x="8382" y="274573"/>
                </a:cubicBezTo>
                <a:lnTo>
                  <a:pt x="10414" y="228092"/>
                </a:lnTo>
                <a:cubicBezTo>
                  <a:pt x="22352" y="234314"/>
                  <a:pt x="34671" y="238633"/>
                  <a:pt x="47498" y="240919"/>
                </a:cubicBezTo>
                <a:cubicBezTo>
                  <a:pt x="60198" y="243204"/>
                  <a:pt x="73279" y="244475"/>
                  <a:pt x="86486" y="244475"/>
                </a:cubicBezTo>
                <a:cubicBezTo>
                  <a:pt x="92836" y="244475"/>
                  <a:pt x="99060" y="243839"/>
                  <a:pt x="105283" y="242570"/>
                </a:cubicBezTo>
                <a:cubicBezTo>
                  <a:pt x="111505" y="241300"/>
                  <a:pt x="117094" y="239267"/>
                  <a:pt x="121920" y="236220"/>
                </a:cubicBezTo>
                <a:cubicBezTo>
                  <a:pt x="126873" y="233298"/>
                  <a:pt x="130810" y="229361"/>
                  <a:pt x="133985" y="224663"/>
                </a:cubicBezTo>
                <a:cubicBezTo>
                  <a:pt x="137033" y="219964"/>
                  <a:pt x="138684" y="213867"/>
                  <a:pt x="138684" y="206629"/>
                </a:cubicBezTo>
                <a:cubicBezTo>
                  <a:pt x="138684" y="201422"/>
                  <a:pt x="137033" y="196850"/>
                  <a:pt x="133730" y="192786"/>
                </a:cubicBezTo>
                <a:cubicBezTo>
                  <a:pt x="130429" y="188722"/>
                  <a:pt x="126491" y="185039"/>
                  <a:pt x="121792" y="181736"/>
                </a:cubicBezTo>
                <a:cubicBezTo>
                  <a:pt x="116966" y="178435"/>
                  <a:pt x="111760" y="175641"/>
                  <a:pt x="106045" y="173227"/>
                </a:cubicBezTo>
                <a:cubicBezTo>
                  <a:pt x="100329" y="170814"/>
                  <a:pt x="95123" y="168401"/>
                  <a:pt x="90170" y="166242"/>
                </a:cubicBezTo>
                <a:lnTo>
                  <a:pt x="62484" y="154051"/>
                </a:lnTo>
                <a:cubicBezTo>
                  <a:pt x="54355" y="150876"/>
                  <a:pt x="46990" y="147066"/>
                  <a:pt x="40132" y="142748"/>
                </a:cubicBezTo>
                <a:cubicBezTo>
                  <a:pt x="33401" y="138302"/>
                  <a:pt x="27432" y="133350"/>
                  <a:pt x="22479" y="127889"/>
                </a:cubicBezTo>
                <a:cubicBezTo>
                  <a:pt x="17398" y="122301"/>
                  <a:pt x="13461" y="115951"/>
                  <a:pt x="10667" y="108711"/>
                </a:cubicBezTo>
                <a:cubicBezTo>
                  <a:pt x="7747" y="101473"/>
                  <a:pt x="6350" y="93345"/>
                  <a:pt x="6350" y="84073"/>
                </a:cubicBezTo>
                <a:cubicBezTo>
                  <a:pt x="6350" y="69469"/>
                  <a:pt x="9779" y="57150"/>
                  <a:pt x="16510" y="47117"/>
                </a:cubicBezTo>
                <a:cubicBezTo>
                  <a:pt x="23367" y="37083"/>
                  <a:pt x="32130" y="29083"/>
                  <a:pt x="42798" y="23114"/>
                </a:cubicBezTo>
                <a:cubicBezTo>
                  <a:pt x="53466" y="17145"/>
                  <a:pt x="65404" y="12826"/>
                  <a:pt x="78359" y="10286"/>
                </a:cubicBezTo>
                <a:cubicBezTo>
                  <a:pt x="91440" y="7620"/>
                  <a:pt x="104140" y="6350"/>
                  <a:pt x="11671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499479" y="2366898"/>
            <a:ext cx="216534" cy="306070"/>
          </a:xfrm>
          <a:custGeom>
            <a:avLst/>
            <a:gdLst>
              <a:gd name="connsiteX0" fmla="*/ 6350 w 216534"/>
              <a:gd name="connsiteY0" fmla="*/ 6350 h 306070"/>
              <a:gd name="connsiteX1" fmla="*/ 62483 w 216534"/>
              <a:gd name="connsiteY1" fmla="*/ 6350 h 306070"/>
              <a:gd name="connsiteX2" fmla="*/ 62483 w 216534"/>
              <a:gd name="connsiteY2" fmla="*/ 179324 h 306070"/>
              <a:gd name="connsiteX3" fmla="*/ 136525 w 216534"/>
              <a:gd name="connsiteY3" fmla="*/ 95504 h 306070"/>
              <a:gd name="connsiteX4" fmla="*/ 202056 w 216534"/>
              <a:gd name="connsiteY4" fmla="*/ 95504 h 306070"/>
              <a:gd name="connsiteX5" fmla="*/ 119126 w 216534"/>
              <a:gd name="connsiteY5" fmla="*/ 186690 h 306070"/>
              <a:gd name="connsiteX6" fmla="*/ 210184 w 216534"/>
              <a:gd name="connsiteY6" fmla="*/ 299720 h 306070"/>
              <a:gd name="connsiteX7" fmla="*/ 141858 w 216534"/>
              <a:gd name="connsiteY7" fmla="*/ 299720 h 306070"/>
              <a:gd name="connsiteX8" fmla="*/ 62483 w 216534"/>
              <a:gd name="connsiteY8" fmla="*/ 195961 h 306070"/>
              <a:gd name="connsiteX9" fmla="*/ 62483 w 216534"/>
              <a:gd name="connsiteY9" fmla="*/ 299720 h 306070"/>
              <a:gd name="connsiteX10" fmla="*/ 6350 w 216534"/>
              <a:gd name="connsiteY10" fmla="*/ 299720 h 306070"/>
              <a:gd name="connsiteX11" fmla="*/ 6350 w 216534"/>
              <a:gd name="connsiteY11" fmla="*/ 6350 h 306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16534" h="306070">
                <a:moveTo>
                  <a:pt x="6350" y="6350"/>
                </a:moveTo>
                <a:lnTo>
                  <a:pt x="62483" y="6350"/>
                </a:lnTo>
                <a:lnTo>
                  <a:pt x="62483" y="179324"/>
                </a:lnTo>
                <a:lnTo>
                  <a:pt x="136525" y="95504"/>
                </a:lnTo>
                <a:lnTo>
                  <a:pt x="202056" y="95504"/>
                </a:lnTo>
                <a:lnTo>
                  <a:pt x="119126" y="186690"/>
                </a:lnTo>
                <a:lnTo>
                  <a:pt x="210184" y="299720"/>
                </a:lnTo>
                <a:lnTo>
                  <a:pt x="141858" y="299720"/>
                </a:lnTo>
                <a:lnTo>
                  <a:pt x="62483" y="195961"/>
                </a:lnTo>
                <a:lnTo>
                  <a:pt x="62483" y="299720"/>
                </a:lnTo>
                <a:lnTo>
                  <a:pt x="6350" y="29972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1320800"/>
            <a:ext cx="3975100" cy="25654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1333500"/>
            <a:ext cx="4508500" cy="2552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90500" y="177800"/>
            <a:ext cx="335348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Spark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内存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迭代计算框架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71500" y="5092700"/>
            <a:ext cx="63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23900" y="4128684"/>
            <a:ext cx="8888652" cy="26237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Spark是基于map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reduce算法实现的分布式计算框架，</a:t>
            </a:r>
            <a:r>
              <a:rPr lang="en-US" altLang="zh-CN" sz="1596" b="1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输出和</a:t>
            </a:r>
            <a:r>
              <a:rPr lang="zh-CN" altLang="en-US" sz="1596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中间计算</a:t>
            </a:r>
            <a:r>
              <a:rPr lang="en-US" altLang="zh-CN" sz="1596" b="1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结果保存在内存中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不需要频繁读写HDFS，数据处理效率更高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。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Spark适用于</a:t>
            </a:r>
            <a:r>
              <a:rPr lang="en-US" altLang="zh-CN" sz="1596" b="1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近线或准实时</a:t>
            </a:r>
            <a:r>
              <a:rPr lang="en-US" altLang="zh-CN" sz="1596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、</a:t>
            </a:r>
            <a:r>
              <a:rPr lang="zh-CN" altLang="en-US" sz="1596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交互式的处理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应用场景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。</a:t>
            </a: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优点：计算速度快，缺点：吞吐量受限于内存大小。配置不当会经常出现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out of memory</a:t>
            </a:r>
          </a:p>
          <a:p>
            <a:pPr>
              <a:lnSpc>
                <a:spcPts val="2300"/>
              </a:lnSpc>
              <a:tabLst/>
            </a:pP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错误。</a:t>
            </a: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Spark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可配置支持利用磁盘扩展吞吐量，但这样在计算速度上的优势就不太明显了。</a:t>
            </a: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Spark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本质上是微批量处理引擎，处理实时性上在某些情况下仍然不能满足要求，这个任务</a:t>
            </a: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则由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storm</a:t>
            </a:r>
            <a:r>
              <a:rPr lang="zh-CN" altLang="en-US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来解决。</a:t>
            </a: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300"/>
              </a:lnSpc>
              <a:tabLst/>
            </a:pPr>
            <a:endParaRPr lang="en-US" altLang="zh-CN" sz="15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47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838200"/>
            <a:ext cx="9144000" cy="60198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70455" y="1360932"/>
            <a:ext cx="82676" cy="70992"/>
          </a:xfrm>
          <a:custGeom>
            <a:avLst/>
            <a:gdLst>
              <a:gd name="connsiteX0" fmla="*/ 69976 w 82676"/>
              <a:gd name="connsiteY0" fmla="*/ 6350 h 70992"/>
              <a:gd name="connsiteX1" fmla="*/ 49529 w 82676"/>
              <a:gd name="connsiteY1" fmla="*/ 7238 h 70992"/>
              <a:gd name="connsiteX2" fmla="*/ 28829 w 82676"/>
              <a:gd name="connsiteY2" fmla="*/ 11683 h 70992"/>
              <a:gd name="connsiteX3" fmla="*/ 12826 w 82676"/>
              <a:gd name="connsiteY3" fmla="*/ 21843 h 70992"/>
              <a:gd name="connsiteX4" fmla="*/ 6350 w 82676"/>
              <a:gd name="connsiteY4" fmla="*/ 40131 h 70992"/>
              <a:gd name="connsiteX5" fmla="*/ 8889 w 82676"/>
              <a:gd name="connsiteY5" fmla="*/ 51307 h 70992"/>
              <a:gd name="connsiteX6" fmla="*/ 15494 w 82676"/>
              <a:gd name="connsiteY6" fmla="*/ 58927 h 70992"/>
              <a:gd name="connsiteX7" fmla="*/ 24892 w 82676"/>
              <a:gd name="connsiteY7" fmla="*/ 63245 h 70992"/>
              <a:gd name="connsiteX8" fmla="*/ 35814 w 82676"/>
              <a:gd name="connsiteY8" fmla="*/ 64642 h 70992"/>
              <a:gd name="connsiteX9" fmla="*/ 54736 w 82676"/>
              <a:gd name="connsiteY9" fmla="*/ 60578 h 70992"/>
              <a:gd name="connsiteX10" fmla="*/ 67310 w 82676"/>
              <a:gd name="connsiteY10" fmla="*/ 49783 h 70992"/>
              <a:gd name="connsiteX11" fmla="*/ 74167 w 82676"/>
              <a:gd name="connsiteY11" fmla="*/ 34162 h 70992"/>
              <a:gd name="connsiteX12" fmla="*/ 76326 w 82676"/>
              <a:gd name="connsiteY12" fmla="*/ 15239 h 70992"/>
              <a:gd name="connsiteX13" fmla="*/ 76326 w 82676"/>
              <a:gd name="connsiteY13" fmla="*/ 6350 h 70992"/>
              <a:gd name="connsiteX14" fmla="*/ 69976 w 82676"/>
              <a:gd name="connsiteY14" fmla="*/ 6350 h 70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2676" h="70992">
                <a:moveTo>
                  <a:pt x="69976" y="6350"/>
                </a:moveTo>
                <a:cubicBezTo>
                  <a:pt x="63754" y="6350"/>
                  <a:pt x="57023" y="6730"/>
                  <a:pt x="49529" y="7238"/>
                </a:cubicBezTo>
                <a:cubicBezTo>
                  <a:pt x="42036" y="7873"/>
                  <a:pt x="35179" y="9397"/>
                  <a:pt x="28829" y="11683"/>
                </a:cubicBezTo>
                <a:cubicBezTo>
                  <a:pt x="22351" y="14096"/>
                  <a:pt x="17017" y="17525"/>
                  <a:pt x="12826" y="21843"/>
                </a:cubicBezTo>
                <a:cubicBezTo>
                  <a:pt x="8508" y="26288"/>
                  <a:pt x="6350" y="32384"/>
                  <a:pt x="6350" y="40131"/>
                </a:cubicBezTo>
                <a:cubicBezTo>
                  <a:pt x="6350" y="44450"/>
                  <a:pt x="7239" y="48132"/>
                  <a:pt x="8889" y="51307"/>
                </a:cubicBezTo>
                <a:cubicBezTo>
                  <a:pt x="10541" y="54482"/>
                  <a:pt x="12700" y="57022"/>
                  <a:pt x="15494" y="58927"/>
                </a:cubicBezTo>
                <a:cubicBezTo>
                  <a:pt x="18161" y="60832"/>
                  <a:pt x="21336" y="62229"/>
                  <a:pt x="24892" y="63245"/>
                </a:cubicBezTo>
                <a:cubicBezTo>
                  <a:pt x="28448" y="64134"/>
                  <a:pt x="32130" y="64642"/>
                  <a:pt x="35814" y="64642"/>
                </a:cubicBezTo>
                <a:cubicBezTo>
                  <a:pt x="43179" y="64642"/>
                  <a:pt x="49529" y="63245"/>
                  <a:pt x="54736" y="60578"/>
                </a:cubicBezTo>
                <a:cubicBezTo>
                  <a:pt x="59944" y="57784"/>
                  <a:pt x="64135" y="54228"/>
                  <a:pt x="67310" y="49783"/>
                </a:cubicBezTo>
                <a:cubicBezTo>
                  <a:pt x="70485" y="45211"/>
                  <a:pt x="72770" y="40004"/>
                  <a:pt x="74167" y="34162"/>
                </a:cubicBezTo>
                <a:cubicBezTo>
                  <a:pt x="75692" y="28193"/>
                  <a:pt x="76326" y="21970"/>
                  <a:pt x="76326" y="15239"/>
                </a:cubicBezTo>
                <a:lnTo>
                  <a:pt x="76326" y="6350"/>
                </a:lnTo>
                <a:lnTo>
                  <a:pt x="6997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11195" y="1298447"/>
            <a:ext cx="89408" cy="129540"/>
          </a:xfrm>
          <a:custGeom>
            <a:avLst/>
            <a:gdLst>
              <a:gd name="connsiteX0" fmla="*/ 45085 w 89408"/>
              <a:gd name="connsiteY0" fmla="*/ 6350 h 129540"/>
              <a:gd name="connsiteX1" fmla="*/ 25908 w 89408"/>
              <a:gd name="connsiteY1" fmla="*/ 11938 h 129540"/>
              <a:gd name="connsiteX2" fmla="*/ 14097 w 89408"/>
              <a:gd name="connsiteY2" fmla="*/ 25908 h 129540"/>
              <a:gd name="connsiteX3" fmla="*/ 8127 w 89408"/>
              <a:gd name="connsiteY3" fmla="*/ 44577 h 129540"/>
              <a:gd name="connsiteX4" fmla="*/ 6350 w 89408"/>
              <a:gd name="connsiteY4" fmla="*/ 63880 h 129540"/>
              <a:gd name="connsiteX5" fmla="*/ 8127 w 89408"/>
              <a:gd name="connsiteY5" fmla="*/ 83693 h 129540"/>
              <a:gd name="connsiteX6" fmla="*/ 14097 w 89408"/>
              <a:gd name="connsiteY6" fmla="*/ 102869 h 129540"/>
              <a:gd name="connsiteX7" fmla="*/ 25908 w 89408"/>
              <a:gd name="connsiteY7" fmla="*/ 117348 h 129540"/>
              <a:gd name="connsiteX8" fmla="*/ 44704 w 89408"/>
              <a:gd name="connsiteY8" fmla="*/ 123190 h 129540"/>
              <a:gd name="connsiteX9" fmla="*/ 64261 w 89408"/>
              <a:gd name="connsiteY9" fmla="*/ 117602 h 129540"/>
              <a:gd name="connsiteX10" fmla="*/ 75946 w 89408"/>
              <a:gd name="connsiteY10" fmla="*/ 103124 h 129540"/>
              <a:gd name="connsiteX11" fmla="*/ 81661 w 89408"/>
              <a:gd name="connsiteY11" fmla="*/ 83947 h 129540"/>
              <a:gd name="connsiteX12" fmla="*/ 83058 w 89408"/>
              <a:gd name="connsiteY12" fmla="*/ 63880 h 129540"/>
              <a:gd name="connsiteX13" fmla="*/ 81661 w 89408"/>
              <a:gd name="connsiteY13" fmla="*/ 44196 h 129540"/>
              <a:gd name="connsiteX14" fmla="*/ 76073 w 89408"/>
              <a:gd name="connsiteY14" fmla="*/ 25527 h 129540"/>
              <a:gd name="connsiteX15" fmla="*/ 64516 w 89408"/>
              <a:gd name="connsiteY15" fmla="*/ 11684 h 129540"/>
              <a:gd name="connsiteX16" fmla="*/ 45085 w 89408"/>
              <a:gd name="connsiteY16" fmla="*/ 6350 h 129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89408" h="129540">
                <a:moveTo>
                  <a:pt x="45085" y="6350"/>
                </a:moveTo>
                <a:cubicBezTo>
                  <a:pt x="37211" y="6350"/>
                  <a:pt x="30861" y="8255"/>
                  <a:pt x="25908" y="11938"/>
                </a:cubicBezTo>
                <a:cubicBezTo>
                  <a:pt x="20827" y="15621"/>
                  <a:pt x="17018" y="20193"/>
                  <a:pt x="14097" y="25908"/>
                </a:cubicBezTo>
                <a:cubicBezTo>
                  <a:pt x="11302" y="31623"/>
                  <a:pt x="9271" y="37846"/>
                  <a:pt x="8127" y="44577"/>
                </a:cubicBezTo>
                <a:cubicBezTo>
                  <a:pt x="6985" y="51308"/>
                  <a:pt x="6350" y="57785"/>
                  <a:pt x="6350" y="63880"/>
                </a:cubicBezTo>
                <a:cubicBezTo>
                  <a:pt x="6350" y="70104"/>
                  <a:pt x="6985" y="76708"/>
                  <a:pt x="8127" y="83693"/>
                </a:cubicBezTo>
                <a:cubicBezTo>
                  <a:pt x="9271" y="90677"/>
                  <a:pt x="11302" y="97027"/>
                  <a:pt x="14097" y="102869"/>
                </a:cubicBezTo>
                <a:cubicBezTo>
                  <a:pt x="17018" y="108585"/>
                  <a:pt x="20827" y="113411"/>
                  <a:pt x="25908" y="117348"/>
                </a:cubicBezTo>
                <a:cubicBezTo>
                  <a:pt x="30861" y="121285"/>
                  <a:pt x="37083" y="123190"/>
                  <a:pt x="44704" y="123190"/>
                </a:cubicBezTo>
                <a:cubicBezTo>
                  <a:pt x="52705" y="123190"/>
                  <a:pt x="59182" y="121285"/>
                  <a:pt x="64261" y="117602"/>
                </a:cubicBezTo>
                <a:cubicBezTo>
                  <a:pt x="69214" y="113791"/>
                  <a:pt x="73025" y="108966"/>
                  <a:pt x="75946" y="103124"/>
                </a:cubicBezTo>
                <a:cubicBezTo>
                  <a:pt x="78739" y="97409"/>
                  <a:pt x="80645" y="90932"/>
                  <a:pt x="81661" y="83947"/>
                </a:cubicBezTo>
                <a:cubicBezTo>
                  <a:pt x="82550" y="76962"/>
                  <a:pt x="83058" y="70358"/>
                  <a:pt x="83058" y="63880"/>
                </a:cubicBezTo>
                <a:cubicBezTo>
                  <a:pt x="83058" y="57530"/>
                  <a:pt x="82550" y="50927"/>
                  <a:pt x="81661" y="44196"/>
                </a:cubicBezTo>
                <a:cubicBezTo>
                  <a:pt x="80645" y="37465"/>
                  <a:pt x="78867" y="31241"/>
                  <a:pt x="76073" y="25527"/>
                </a:cubicBezTo>
                <a:cubicBezTo>
                  <a:pt x="73405" y="19938"/>
                  <a:pt x="69596" y="15240"/>
                  <a:pt x="64516" y="11684"/>
                </a:cubicBezTo>
                <a:cubicBezTo>
                  <a:pt x="59563" y="8127"/>
                  <a:pt x="53086" y="6350"/>
                  <a:pt x="450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3401" y="1298447"/>
            <a:ext cx="89408" cy="129921"/>
          </a:xfrm>
          <a:custGeom>
            <a:avLst/>
            <a:gdLst>
              <a:gd name="connsiteX0" fmla="*/ 44323 w 89408"/>
              <a:gd name="connsiteY0" fmla="*/ 6350 h 129921"/>
              <a:gd name="connsiteX1" fmla="*/ 24765 w 89408"/>
              <a:gd name="connsiteY1" fmla="*/ 11938 h 129921"/>
              <a:gd name="connsiteX2" fmla="*/ 13208 w 89408"/>
              <a:gd name="connsiteY2" fmla="*/ 25780 h 129921"/>
              <a:gd name="connsiteX3" fmla="*/ 7747 w 89408"/>
              <a:gd name="connsiteY3" fmla="*/ 44450 h 129921"/>
              <a:gd name="connsiteX4" fmla="*/ 6350 w 89408"/>
              <a:gd name="connsiteY4" fmla="*/ 64262 h 129921"/>
              <a:gd name="connsiteX5" fmla="*/ 7747 w 89408"/>
              <a:gd name="connsiteY5" fmla="*/ 84327 h 129921"/>
              <a:gd name="connsiteX6" fmla="*/ 13462 w 89408"/>
              <a:gd name="connsiteY6" fmla="*/ 103505 h 129921"/>
              <a:gd name="connsiteX7" fmla="*/ 25146 w 89408"/>
              <a:gd name="connsiteY7" fmla="*/ 117855 h 129921"/>
              <a:gd name="connsiteX8" fmla="*/ 44704 w 89408"/>
              <a:gd name="connsiteY8" fmla="*/ 123571 h 129921"/>
              <a:gd name="connsiteX9" fmla="*/ 63500 w 89408"/>
              <a:gd name="connsiteY9" fmla="*/ 117729 h 129921"/>
              <a:gd name="connsiteX10" fmla="*/ 75183 w 89408"/>
              <a:gd name="connsiteY10" fmla="*/ 103124 h 129921"/>
              <a:gd name="connsiteX11" fmla="*/ 81280 w 89408"/>
              <a:gd name="connsiteY11" fmla="*/ 83947 h 129921"/>
              <a:gd name="connsiteX12" fmla="*/ 83058 w 89408"/>
              <a:gd name="connsiteY12" fmla="*/ 64262 h 129921"/>
              <a:gd name="connsiteX13" fmla="*/ 81280 w 89408"/>
              <a:gd name="connsiteY13" fmla="*/ 44704 h 129921"/>
              <a:gd name="connsiteX14" fmla="*/ 75183 w 89408"/>
              <a:gd name="connsiteY14" fmla="*/ 25908 h 129921"/>
              <a:gd name="connsiteX15" fmla="*/ 63500 w 89408"/>
              <a:gd name="connsiteY15" fmla="*/ 11938 h 129921"/>
              <a:gd name="connsiteX16" fmla="*/ 44323 w 89408"/>
              <a:gd name="connsiteY16" fmla="*/ 6350 h 1299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89408" h="129921">
                <a:moveTo>
                  <a:pt x="44323" y="6350"/>
                </a:moveTo>
                <a:cubicBezTo>
                  <a:pt x="36322" y="6350"/>
                  <a:pt x="29718" y="8255"/>
                  <a:pt x="24765" y="11938"/>
                </a:cubicBezTo>
                <a:cubicBezTo>
                  <a:pt x="19812" y="15621"/>
                  <a:pt x="16002" y="20193"/>
                  <a:pt x="13208" y="25780"/>
                </a:cubicBezTo>
                <a:cubicBezTo>
                  <a:pt x="10541" y="31369"/>
                  <a:pt x="8763" y="37591"/>
                  <a:pt x="7747" y="44450"/>
                </a:cubicBezTo>
                <a:cubicBezTo>
                  <a:pt x="6858" y="51308"/>
                  <a:pt x="6350" y="57912"/>
                  <a:pt x="6350" y="64262"/>
                </a:cubicBezTo>
                <a:cubicBezTo>
                  <a:pt x="6350" y="70612"/>
                  <a:pt x="6858" y="77343"/>
                  <a:pt x="7747" y="84327"/>
                </a:cubicBezTo>
                <a:cubicBezTo>
                  <a:pt x="8763" y="91313"/>
                  <a:pt x="10541" y="97663"/>
                  <a:pt x="13462" y="103505"/>
                </a:cubicBezTo>
                <a:cubicBezTo>
                  <a:pt x="16255" y="109347"/>
                  <a:pt x="20193" y="114173"/>
                  <a:pt x="25146" y="117855"/>
                </a:cubicBezTo>
                <a:cubicBezTo>
                  <a:pt x="30099" y="121666"/>
                  <a:pt x="36576" y="123571"/>
                  <a:pt x="44704" y="123571"/>
                </a:cubicBezTo>
                <a:cubicBezTo>
                  <a:pt x="52324" y="123571"/>
                  <a:pt x="58547" y="121666"/>
                  <a:pt x="63500" y="117729"/>
                </a:cubicBezTo>
                <a:cubicBezTo>
                  <a:pt x="68452" y="113791"/>
                  <a:pt x="72390" y="108966"/>
                  <a:pt x="75183" y="103124"/>
                </a:cubicBezTo>
                <a:cubicBezTo>
                  <a:pt x="78105" y="97409"/>
                  <a:pt x="80137" y="90932"/>
                  <a:pt x="81280" y="83947"/>
                </a:cubicBezTo>
                <a:cubicBezTo>
                  <a:pt x="82423" y="76962"/>
                  <a:pt x="83058" y="70485"/>
                  <a:pt x="83058" y="64262"/>
                </a:cubicBezTo>
                <a:cubicBezTo>
                  <a:pt x="83058" y="58166"/>
                  <a:pt x="82423" y="51562"/>
                  <a:pt x="81280" y="44704"/>
                </a:cubicBezTo>
                <a:cubicBezTo>
                  <a:pt x="80137" y="37846"/>
                  <a:pt x="78105" y="31623"/>
                  <a:pt x="75183" y="25908"/>
                </a:cubicBezTo>
                <a:cubicBezTo>
                  <a:pt x="72390" y="20193"/>
                  <a:pt x="68452" y="15621"/>
                  <a:pt x="63500" y="11938"/>
                </a:cubicBezTo>
                <a:cubicBezTo>
                  <a:pt x="58547" y="8255"/>
                  <a:pt x="52197" y="6350"/>
                  <a:pt x="443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5550" y="1297432"/>
            <a:ext cx="94360" cy="131699"/>
          </a:xfrm>
          <a:custGeom>
            <a:avLst/>
            <a:gdLst>
              <a:gd name="connsiteX0" fmla="*/ 47117 w 94360"/>
              <a:gd name="connsiteY0" fmla="*/ 6350 h 131699"/>
              <a:gd name="connsiteX1" fmla="*/ 27685 w 94360"/>
              <a:gd name="connsiteY1" fmla="*/ 11683 h 131699"/>
              <a:gd name="connsiteX2" fmla="*/ 14985 w 94360"/>
              <a:gd name="connsiteY2" fmla="*/ 25526 h 131699"/>
              <a:gd name="connsiteX3" fmla="*/ 8254 w 94360"/>
              <a:gd name="connsiteY3" fmla="*/ 44576 h 131699"/>
              <a:gd name="connsiteX4" fmla="*/ 6350 w 94360"/>
              <a:gd name="connsiteY4" fmla="*/ 64896 h 131699"/>
              <a:gd name="connsiteX5" fmla="*/ 8508 w 94360"/>
              <a:gd name="connsiteY5" fmla="*/ 86740 h 131699"/>
              <a:gd name="connsiteX6" fmla="*/ 15367 w 94360"/>
              <a:gd name="connsiteY6" fmla="*/ 106171 h 131699"/>
              <a:gd name="connsiteX7" fmla="*/ 27939 w 94360"/>
              <a:gd name="connsiteY7" fmla="*/ 120014 h 131699"/>
              <a:gd name="connsiteX8" fmla="*/ 47117 w 94360"/>
              <a:gd name="connsiteY8" fmla="*/ 125348 h 131699"/>
              <a:gd name="connsiteX9" fmla="*/ 66675 w 94360"/>
              <a:gd name="connsiteY9" fmla="*/ 120141 h 131699"/>
              <a:gd name="connsiteX10" fmla="*/ 79248 w 94360"/>
              <a:gd name="connsiteY10" fmla="*/ 106425 h 131699"/>
              <a:gd name="connsiteX11" fmla="*/ 86105 w 94360"/>
              <a:gd name="connsiteY11" fmla="*/ 87121 h 131699"/>
              <a:gd name="connsiteX12" fmla="*/ 88010 w 94360"/>
              <a:gd name="connsiteY12" fmla="*/ 64896 h 131699"/>
              <a:gd name="connsiteX13" fmla="*/ 86105 w 94360"/>
              <a:gd name="connsiteY13" fmla="*/ 44195 h 131699"/>
              <a:gd name="connsiteX14" fmla="*/ 79501 w 94360"/>
              <a:gd name="connsiteY14" fmla="*/ 25400 h 131699"/>
              <a:gd name="connsiteX15" fmla="*/ 67055 w 94360"/>
              <a:gd name="connsiteY15" fmla="*/ 11683 h 131699"/>
              <a:gd name="connsiteX16" fmla="*/ 47117 w 94360"/>
              <a:gd name="connsiteY16" fmla="*/ 6350 h 131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94360" h="131699">
                <a:moveTo>
                  <a:pt x="47117" y="6350"/>
                </a:moveTo>
                <a:cubicBezTo>
                  <a:pt x="39370" y="6350"/>
                  <a:pt x="32892" y="8127"/>
                  <a:pt x="27685" y="11683"/>
                </a:cubicBezTo>
                <a:cubicBezTo>
                  <a:pt x="22479" y="15239"/>
                  <a:pt x="18288" y="19811"/>
                  <a:pt x="14985" y="25526"/>
                </a:cubicBezTo>
                <a:cubicBezTo>
                  <a:pt x="11810" y="31241"/>
                  <a:pt x="9651" y="37591"/>
                  <a:pt x="8254" y="44576"/>
                </a:cubicBezTo>
                <a:cubicBezTo>
                  <a:pt x="6985" y="51561"/>
                  <a:pt x="6350" y="58292"/>
                  <a:pt x="6350" y="64896"/>
                </a:cubicBezTo>
                <a:cubicBezTo>
                  <a:pt x="6350" y="72262"/>
                  <a:pt x="6985" y="79501"/>
                  <a:pt x="8508" y="86740"/>
                </a:cubicBezTo>
                <a:cubicBezTo>
                  <a:pt x="9905" y="93979"/>
                  <a:pt x="12192" y="100456"/>
                  <a:pt x="15367" y="106171"/>
                </a:cubicBezTo>
                <a:cubicBezTo>
                  <a:pt x="18542" y="111759"/>
                  <a:pt x="22732" y="116458"/>
                  <a:pt x="27939" y="120014"/>
                </a:cubicBezTo>
                <a:cubicBezTo>
                  <a:pt x="33147" y="123570"/>
                  <a:pt x="39623" y="125348"/>
                  <a:pt x="47117" y="125348"/>
                </a:cubicBezTo>
                <a:cubicBezTo>
                  <a:pt x="54991" y="125348"/>
                  <a:pt x="61467" y="123570"/>
                  <a:pt x="66675" y="120141"/>
                </a:cubicBezTo>
                <a:cubicBezTo>
                  <a:pt x="71882" y="116712"/>
                  <a:pt x="76073" y="112140"/>
                  <a:pt x="79248" y="106425"/>
                </a:cubicBezTo>
                <a:cubicBezTo>
                  <a:pt x="82550" y="100837"/>
                  <a:pt x="84708" y="94360"/>
                  <a:pt x="86105" y="87121"/>
                </a:cubicBezTo>
                <a:cubicBezTo>
                  <a:pt x="87376" y="79882"/>
                  <a:pt x="88010" y="72516"/>
                  <a:pt x="88010" y="64896"/>
                </a:cubicBezTo>
                <a:cubicBezTo>
                  <a:pt x="88010" y="58038"/>
                  <a:pt x="87376" y="51180"/>
                  <a:pt x="86105" y="44195"/>
                </a:cubicBezTo>
                <a:cubicBezTo>
                  <a:pt x="84708" y="37210"/>
                  <a:pt x="82550" y="30860"/>
                  <a:pt x="79501" y="25400"/>
                </a:cubicBezTo>
                <a:cubicBezTo>
                  <a:pt x="76454" y="19811"/>
                  <a:pt x="72263" y="15239"/>
                  <a:pt x="67055" y="11683"/>
                </a:cubicBezTo>
                <a:cubicBezTo>
                  <a:pt x="61848" y="8127"/>
                  <a:pt x="55245" y="6350"/>
                  <a:pt x="471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5238" y="1297432"/>
            <a:ext cx="94360" cy="131699"/>
          </a:xfrm>
          <a:custGeom>
            <a:avLst/>
            <a:gdLst>
              <a:gd name="connsiteX0" fmla="*/ 47116 w 94360"/>
              <a:gd name="connsiteY0" fmla="*/ 6350 h 131699"/>
              <a:gd name="connsiteX1" fmla="*/ 27685 w 94360"/>
              <a:gd name="connsiteY1" fmla="*/ 11683 h 131699"/>
              <a:gd name="connsiteX2" fmla="*/ 14985 w 94360"/>
              <a:gd name="connsiteY2" fmla="*/ 25526 h 131699"/>
              <a:gd name="connsiteX3" fmla="*/ 8254 w 94360"/>
              <a:gd name="connsiteY3" fmla="*/ 44576 h 131699"/>
              <a:gd name="connsiteX4" fmla="*/ 6350 w 94360"/>
              <a:gd name="connsiteY4" fmla="*/ 64896 h 131699"/>
              <a:gd name="connsiteX5" fmla="*/ 8508 w 94360"/>
              <a:gd name="connsiteY5" fmla="*/ 86740 h 131699"/>
              <a:gd name="connsiteX6" fmla="*/ 15366 w 94360"/>
              <a:gd name="connsiteY6" fmla="*/ 106171 h 131699"/>
              <a:gd name="connsiteX7" fmla="*/ 27939 w 94360"/>
              <a:gd name="connsiteY7" fmla="*/ 120014 h 131699"/>
              <a:gd name="connsiteX8" fmla="*/ 47116 w 94360"/>
              <a:gd name="connsiteY8" fmla="*/ 125348 h 131699"/>
              <a:gd name="connsiteX9" fmla="*/ 66675 w 94360"/>
              <a:gd name="connsiteY9" fmla="*/ 120141 h 131699"/>
              <a:gd name="connsiteX10" fmla="*/ 79247 w 94360"/>
              <a:gd name="connsiteY10" fmla="*/ 106425 h 131699"/>
              <a:gd name="connsiteX11" fmla="*/ 86105 w 94360"/>
              <a:gd name="connsiteY11" fmla="*/ 87121 h 131699"/>
              <a:gd name="connsiteX12" fmla="*/ 88010 w 94360"/>
              <a:gd name="connsiteY12" fmla="*/ 64896 h 131699"/>
              <a:gd name="connsiteX13" fmla="*/ 86105 w 94360"/>
              <a:gd name="connsiteY13" fmla="*/ 44195 h 131699"/>
              <a:gd name="connsiteX14" fmla="*/ 79501 w 94360"/>
              <a:gd name="connsiteY14" fmla="*/ 25400 h 131699"/>
              <a:gd name="connsiteX15" fmla="*/ 67055 w 94360"/>
              <a:gd name="connsiteY15" fmla="*/ 11683 h 131699"/>
              <a:gd name="connsiteX16" fmla="*/ 47116 w 94360"/>
              <a:gd name="connsiteY16" fmla="*/ 6350 h 131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94360" h="131699">
                <a:moveTo>
                  <a:pt x="47116" y="6350"/>
                </a:moveTo>
                <a:cubicBezTo>
                  <a:pt x="39369" y="6350"/>
                  <a:pt x="32892" y="8127"/>
                  <a:pt x="27685" y="11683"/>
                </a:cubicBezTo>
                <a:cubicBezTo>
                  <a:pt x="22479" y="15239"/>
                  <a:pt x="18288" y="19811"/>
                  <a:pt x="14985" y="25526"/>
                </a:cubicBezTo>
                <a:cubicBezTo>
                  <a:pt x="11810" y="31241"/>
                  <a:pt x="9651" y="37591"/>
                  <a:pt x="8254" y="44576"/>
                </a:cubicBezTo>
                <a:cubicBezTo>
                  <a:pt x="6985" y="51561"/>
                  <a:pt x="6350" y="58292"/>
                  <a:pt x="6350" y="64896"/>
                </a:cubicBezTo>
                <a:cubicBezTo>
                  <a:pt x="6350" y="72262"/>
                  <a:pt x="6985" y="79501"/>
                  <a:pt x="8508" y="86740"/>
                </a:cubicBezTo>
                <a:cubicBezTo>
                  <a:pt x="9905" y="93979"/>
                  <a:pt x="12191" y="100456"/>
                  <a:pt x="15366" y="106171"/>
                </a:cubicBezTo>
                <a:cubicBezTo>
                  <a:pt x="18541" y="111759"/>
                  <a:pt x="22732" y="116458"/>
                  <a:pt x="27939" y="120014"/>
                </a:cubicBezTo>
                <a:cubicBezTo>
                  <a:pt x="33147" y="123570"/>
                  <a:pt x="39623" y="125348"/>
                  <a:pt x="47116" y="125348"/>
                </a:cubicBezTo>
                <a:cubicBezTo>
                  <a:pt x="54991" y="125348"/>
                  <a:pt x="61467" y="123570"/>
                  <a:pt x="66675" y="120141"/>
                </a:cubicBezTo>
                <a:cubicBezTo>
                  <a:pt x="71882" y="116712"/>
                  <a:pt x="76072" y="112140"/>
                  <a:pt x="79247" y="106425"/>
                </a:cubicBezTo>
                <a:cubicBezTo>
                  <a:pt x="82550" y="100837"/>
                  <a:pt x="84708" y="94360"/>
                  <a:pt x="86105" y="87121"/>
                </a:cubicBezTo>
                <a:cubicBezTo>
                  <a:pt x="87376" y="79882"/>
                  <a:pt x="88010" y="72516"/>
                  <a:pt x="88010" y="64896"/>
                </a:cubicBezTo>
                <a:cubicBezTo>
                  <a:pt x="88010" y="58038"/>
                  <a:pt x="87376" y="51180"/>
                  <a:pt x="86105" y="44195"/>
                </a:cubicBezTo>
                <a:cubicBezTo>
                  <a:pt x="84708" y="37210"/>
                  <a:pt x="82550" y="30860"/>
                  <a:pt x="79501" y="25400"/>
                </a:cubicBezTo>
                <a:cubicBezTo>
                  <a:pt x="76454" y="19811"/>
                  <a:pt x="72263" y="15239"/>
                  <a:pt x="67055" y="11683"/>
                </a:cubicBezTo>
                <a:cubicBezTo>
                  <a:pt x="61848" y="8127"/>
                  <a:pt x="55244" y="6350"/>
                  <a:pt x="471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61792" y="1264030"/>
            <a:ext cx="191389" cy="271272"/>
          </a:xfrm>
          <a:custGeom>
            <a:avLst/>
            <a:gdLst>
              <a:gd name="connsiteX0" fmla="*/ 111125 w 191389"/>
              <a:gd name="connsiteY0" fmla="*/ 6350 h 271272"/>
              <a:gd name="connsiteX1" fmla="*/ 145414 w 191389"/>
              <a:gd name="connsiteY1" fmla="*/ 13969 h 271272"/>
              <a:gd name="connsiteX2" fmla="*/ 168275 w 191389"/>
              <a:gd name="connsiteY2" fmla="*/ 34416 h 271272"/>
              <a:gd name="connsiteX3" fmla="*/ 181102 w 191389"/>
              <a:gd name="connsiteY3" fmla="*/ 63880 h 271272"/>
              <a:gd name="connsiteX4" fmla="*/ 185039 w 191389"/>
              <a:gd name="connsiteY4" fmla="*/ 98297 h 271272"/>
              <a:gd name="connsiteX5" fmla="*/ 180848 w 191389"/>
              <a:gd name="connsiteY5" fmla="*/ 133350 h 271272"/>
              <a:gd name="connsiteX6" fmla="*/ 167894 w 191389"/>
              <a:gd name="connsiteY6" fmla="*/ 163194 h 271272"/>
              <a:gd name="connsiteX7" fmla="*/ 144907 w 191389"/>
              <a:gd name="connsiteY7" fmla="*/ 184150 h 271272"/>
              <a:gd name="connsiteX8" fmla="*/ 110108 w 191389"/>
              <a:gd name="connsiteY8" fmla="*/ 192024 h 271272"/>
              <a:gd name="connsiteX9" fmla="*/ 78486 w 191389"/>
              <a:gd name="connsiteY9" fmla="*/ 183769 h 271272"/>
              <a:gd name="connsiteX10" fmla="*/ 57150 w 191389"/>
              <a:gd name="connsiteY10" fmla="*/ 159385 h 271272"/>
              <a:gd name="connsiteX11" fmla="*/ 57150 w 191389"/>
              <a:gd name="connsiteY11" fmla="*/ 264922 h 271272"/>
              <a:gd name="connsiteX12" fmla="*/ 8127 w 191389"/>
              <a:gd name="connsiteY12" fmla="*/ 264922 h 271272"/>
              <a:gd name="connsiteX13" fmla="*/ 8127 w 191389"/>
              <a:gd name="connsiteY13" fmla="*/ 61722 h 271272"/>
              <a:gd name="connsiteX14" fmla="*/ 7620 w 191389"/>
              <a:gd name="connsiteY14" fmla="*/ 33527 h 271272"/>
              <a:gd name="connsiteX15" fmla="*/ 6350 w 191389"/>
              <a:gd name="connsiteY15" fmla="*/ 9905 h 271272"/>
              <a:gd name="connsiteX16" fmla="*/ 52832 w 191389"/>
              <a:gd name="connsiteY16" fmla="*/ 9905 h 271272"/>
              <a:gd name="connsiteX17" fmla="*/ 53975 w 191389"/>
              <a:gd name="connsiteY17" fmla="*/ 40132 h 271272"/>
              <a:gd name="connsiteX18" fmla="*/ 77342 w 191389"/>
              <a:gd name="connsiteY18" fmla="*/ 15113 h 271272"/>
              <a:gd name="connsiteX19" fmla="*/ 111125 w 191389"/>
              <a:gd name="connsiteY19" fmla="*/ 6350 h 271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91389" h="271272">
                <a:moveTo>
                  <a:pt x="111125" y="6350"/>
                </a:moveTo>
                <a:cubicBezTo>
                  <a:pt x="124586" y="6350"/>
                  <a:pt x="136017" y="8890"/>
                  <a:pt x="145414" y="13969"/>
                </a:cubicBezTo>
                <a:cubicBezTo>
                  <a:pt x="154686" y="19050"/>
                  <a:pt x="162433" y="25908"/>
                  <a:pt x="168275" y="34416"/>
                </a:cubicBezTo>
                <a:cubicBezTo>
                  <a:pt x="174244" y="42926"/>
                  <a:pt x="178435" y="52832"/>
                  <a:pt x="181102" y="63880"/>
                </a:cubicBezTo>
                <a:cubicBezTo>
                  <a:pt x="183642" y="75057"/>
                  <a:pt x="185039" y="86486"/>
                  <a:pt x="185039" y="98297"/>
                </a:cubicBezTo>
                <a:cubicBezTo>
                  <a:pt x="185039" y="110363"/>
                  <a:pt x="183642" y="122047"/>
                  <a:pt x="180848" y="133350"/>
                </a:cubicBezTo>
                <a:cubicBezTo>
                  <a:pt x="178180" y="144526"/>
                  <a:pt x="173863" y="154558"/>
                  <a:pt x="167894" y="163194"/>
                </a:cubicBezTo>
                <a:cubicBezTo>
                  <a:pt x="162052" y="171830"/>
                  <a:pt x="154305" y="178816"/>
                  <a:pt x="144907" y="184150"/>
                </a:cubicBezTo>
                <a:cubicBezTo>
                  <a:pt x="135382" y="189483"/>
                  <a:pt x="123825" y="192024"/>
                  <a:pt x="110108" y="192024"/>
                </a:cubicBezTo>
                <a:cubicBezTo>
                  <a:pt x="98679" y="192024"/>
                  <a:pt x="88138" y="189357"/>
                  <a:pt x="78486" y="183769"/>
                </a:cubicBezTo>
                <a:cubicBezTo>
                  <a:pt x="68707" y="178180"/>
                  <a:pt x="61595" y="170052"/>
                  <a:pt x="57150" y="159385"/>
                </a:cubicBezTo>
                <a:lnTo>
                  <a:pt x="57150" y="264922"/>
                </a:lnTo>
                <a:lnTo>
                  <a:pt x="8127" y="264922"/>
                </a:lnTo>
                <a:lnTo>
                  <a:pt x="8127" y="61722"/>
                </a:lnTo>
                <a:cubicBezTo>
                  <a:pt x="8127" y="51054"/>
                  <a:pt x="8001" y="41655"/>
                  <a:pt x="7620" y="33527"/>
                </a:cubicBezTo>
                <a:cubicBezTo>
                  <a:pt x="7239" y="25400"/>
                  <a:pt x="6858" y="17526"/>
                  <a:pt x="6350" y="9905"/>
                </a:cubicBezTo>
                <a:lnTo>
                  <a:pt x="52832" y="9905"/>
                </a:lnTo>
                <a:lnTo>
                  <a:pt x="53975" y="40132"/>
                </a:lnTo>
                <a:cubicBezTo>
                  <a:pt x="58927" y="29210"/>
                  <a:pt x="66802" y="20827"/>
                  <a:pt x="77342" y="15113"/>
                </a:cubicBezTo>
                <a:cubicBezTo>
                  <a:pt x="88011" y="9271"/>
                  <a:pt x="99314" y="6350"/>
                  <a:pt x="11112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42972" y="1264030"/>
            <a:ext cx="199517" cy="198374"/>
          </a:xfrm>
          <a:custGeom>
            <a:avLst/>
            <a:gdLst>
              <a:gd name="connsiteX0" fmla="*/ 99695 w 199517"/>
              <a:gd name="connsiteY0" fmla="*/ 6350 h 198374"/>
              <a:gd name="connsiteX1" fmla="*/ 168148 w 199517"/>
              <a:gd name="connsiteY1" fmla="*/ 30226 h 198374"/>
              <a:gd name="connsiteX2" fmla="*/ 193167 w 199517"/>
              <a:gd name="connsiteY2" fmla="*/ 98297 h 198374"/>
              <a:gd name="connsiteX3" fmla="*/ 186689 w 199517"/>
              <a:gd name="connsiteY3" fmla="*/ 137286 h 198374"/>
              <a:gd name="connsiteX4" fmla="*/ 168275 w 199517"/>
              <a:gd name="connsiteY4" fmla="*/ 166751 h 198374"/>
              <a:gd name="connsiteX5" fmla="*/ 138810 w 199517"/>
              <a:gd name="connsiteY5" fmla="*/ 185547 h 198374"/>
              <a:gd name="connsiteX6" fmla="*/ 99695 w 199517"/>
              <a:gd name="connsiteY6" fmla="*/ 192024 h 198374"/>
              <a:gd name="connsiteX7" fmla="*/ 60325 w 199517"/>
              <a:gd name="connsiteY7" fmla="*/ 185547 h 198374"/>
              <a:gd name="connsiteX8" fmla="*/ 30860 w 199517"/>
              <a:gd name="connsiteY8" fmla="*/ 166751 h 198374"/>
              <a:gd name="connsiteX9" fmla="*/ 12573 w 199517"/>
              <a:gd name="connsiteY9" fmla="*/ 137033 h 198374"/>
              <a:gd name="connsiteX10" fmla="*/ 6350 w 199517"/>
              <a:gd name="connsiteY10" fmla="*/ 98297 h 198374"/>
              <a:gd name="connsiteX11" fmla="*/ 13335 w 199517"/>
              <a:gd name="connsiteY11" fmla="*/ 59436 h 198374"/>
              <a:gd name="connsiteX12" fmla="*/ 32638 w 199517"/>
              <a:gd name="connsiteY12" fmla="*/ 30480 h 198374"/>
              <a:gd name="connsiteX13" fmla="*/ 62102 w 199517"/>
              <a:gd name="connsiteY13" fmla="*/ 12572 h 198374"/>
              <a:gd name="connsiteX14" fmla="*/ 99695 w 199517"/>
              <a:gd name="connsiteY14" fmla="*/ 6350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9517" h="198374">
                <a:moveTo>
                  <a:pt x="99695" y="6350"/>
                </a:moveTo>
                <a:cubicBezTo>
                  <a:pt x="128651" y="6350"/>
                  <a:pt x="151383" y="14351"/>
                  <a:pt x="168148" y="30226"/>
                </a:cubicBezTo>
                <a:cubicBezTo>
                  <a:pt x="184785" y="45974"/>
                  <a:pt x="193167" y="68707"/>
                  <a:pt x="193167" y="98297"/>
                </a:cubicBezTo>
                <a:cubicBezTo>
                  <a:pt x="193167" y="112776"/>
                  <a:pt x="191007" y="125730"/>
                  <a:pt x="186689" y="137286"/>
                </a:cubicBezTo>
                <a:cubicBezTo>
                  <a:pt x="182498" y="148716"/>
                  <a:pt x="176276" y="158496"/>
                  <a:pt x="168275" y="166751"/>
                </a:cubicBezTo>
                <a:cubicBezTo>
                  <a:pt x="160273" y="174879"/>
                  <a:pt x="150367" y="181102"/>
                  <a:pt x="138810" y="185547"/>
                </a:cubicBezTo>
                <a:cubicBezTo>
                  <a:pt x="127254" y="189865"/>
                  <a:pt x="114173" y="192024"/>
                  <a:pt x="99695" y="192024"/>
                </a:cubicBezTo>
                <a:cubicBezTo>
                  <a:pt x="85089" y="192024"/>
                  <a:pt x="71882" y="189865"/>
                  <a:pt x="60325" y="185547"/>
                </a:cubicBezTo>
                <a:cubicBezTo>
                  <a:pt x="48767" y="181102"/>
                  <a:pt x="38861" y="174879"/>
                  <a:pt x="30860" y="166751"/>
                </a:cubicBezTo>
                <a:cubicBezTo>
                  <a:pt x="22860" y="158496"/>
                  <a:pt x="16763" y="148590"/>
                  <a:pt x="12573" y="137033"/>
                </a:cubicBezTo>
                <a:cubicBezTo>
                  <a:pt x="8382" y="125476"/>
                  <a:pt x="6350" y="112522"/>
                  <a:pt x="6350" y="98297"/>
                </a:cubicBezTo>
                <a:cubicBezTo>
                  <a:pt x="6350" y="83947"/>
                  <a:pt x="8635" y="70993"/>
                  <a:pt x="13335" y="59436"/>
                </a:cubicBezTo>
                <a:cubicBezTo>
                  <a:pt x="17907" y="48005"/>
                  <a:pt x="24383" y="38354"/>
                  <a:pt x="32638" y="30480"/>
                </a:cubicBezTo>
                <a:cubicBezTo>
                  <a:pt x="40894" y="22733"/>
                  <a:pt x="50800" y="16763"/>
                  <a:pt x="62102" y="12572"/>
                </a:cubicBezTo>
                <a:cubicBezTo>
                  <a:pt x="73532" y="8382"/>
                  <a:pt x="85979" y="6350"/>
                  <a:pt x="996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32660" y="1264030"/>
            <a:ext cx="199516" cy="198374"/>
          </a:xfrm>
          <a:custGeom>
            <a:avLst/>
            <a:gdLst>
              <a:gd name="connsiteX0" fmla="*/ 99694 w 199516"/>
              <a:gd name="connsiteY0" fmla="*/ 6350 h 198374"/>
              <a:gd name="connsiteX1" fmla="*/ 168147 w 199516"/>
              <a:gd name="connsiteY1" fmla="*/ 30226 h 198374"/>
              <a:gd name="connsiteX2" fmla="*/ 193166 w 199516"/>
              <a:gd name="connsiteY2" fmla="*/ 98297 h 198374"/>
              <a:gd name="connsiteX3" fmla="*/ 186689 w 199516"/>
              <a:gd name="connsiteY3" fmla="*/ 137286 h 198374"/>
              <a:gd name="connsiteX4" fmla="*/ 168275 w 199516"/>
              <a:gd name="connsiteY4" fmla="*/ 166751 h 198374"/>
              <a:gd name="connsiteX5" fmla="*/ 138810 w 199516"/>
              <a:gd name="connsiteY5" fmla="*/ 185547 h 198374"/>
              <a:gd name="connsiteX6" fmla="*/ 99694 w 199516"/>
              <a:gd name="connsiteY6" fmla="*/ 192024 h 198374"/>
              <a:gd name="connsiteX7" fmla="*/ 60325 w 199516"/>
              <a:gd name="connsiteY7" fmla="*/ 185547 h 198374"/>
              <a:gd name="connsiteX8" fmla="*/ 30860 w 199516"/>
              <a:gd name="connsiteY8" fmla="*/ 166751 h 198374"/>
              <a:gd name="connsiteX9" fmla="*/ 12572 w 199516"/>
              <a:gd name="connsiteY9" fmla="*/ 137033 h 198374"/>
              <a:gd name="connsiteX10" fmla="*/ 6350 w 199516"/>
              <a:gd name="connsiteY10" fmla="*/ 98297 h 198374"/>
              <a:gd name="connsiteX11" fmla="*/ 13335 w 199516"/>
              <a:gd name="connsiteY11" fmla="*/ 59436 h 198374"/>
              <a:gd name="connsiteX12" fmla="*/ 32638 w 199516"/>
              <a:gd name="connsiteY12" fmla="*/ 30480 h 198374"/>
              <a:gd name="connsiteX13" fmla="*/ 62102 w 199516"/>
              <a:gd name="connsiteY13" fmla="*/ 12572 h 198374"/>
              <a:gd name="connsiteX14" fmla="*/ 99694 w 199516"/>
              <a:gd name="connsiteY14" fmla="*/ 6350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9516" h="198374">
                <a:moveTo>
                  <a:pt x="99694" y="6350"/>
                </a:moveTo>
                <a:cubicBezTo>
                  <a:pt x="128650" y="6350"/>
                  <a:pt x="151383" y="14351"/>
                  <a:pt x="168147" y="30226"/>
                </a:cubicBezTo>
                <a:cubicBezTo>
                  <a:pt x="184785" y="45974"/>
                  <a:pt x="193166" y="68707"/>
                  <a:pt x="193166" y="98297"/>
                </a:cubicBezTo>
                <a:cubicBezTo>
                  <a:pt x="193166" y="112776"/>
                  <a:pt x="191007" y="125730"/>
                  <a:pt x="186689" y="137286"/>
                </a:cubicBezTo>
                <a:cubicBezTo>
                  <a:pt x="182498" y="148716"/>
                  <a:pt x="176275" y="158496"/>
                  <a:pt x="168275" y="166751"/>
                </a:cubicBezTo>
                <a:cubicBezTo>
                  <a:pt x="160273" y="174879"/>
                  <a:pt x="150367" y="181102"/>
                  <a:pt x="138810" y="185547"/>
                </a:cubicBezTo>
                <a:cubicBezTo>
                  <a:pt x="127254" y="189865"/>
                  <a:pt x="114172" y="192024"/>
                  <a:pt x="99694" y="192024"/>
                </a:cubicBezTo>
                <a:cubicBezTo>
                  <a:pt x="85089" y="192024"/>
                  <a:pt x="71882" y="189865"/>
                  <a:pt x="60325" y="185547"/>
                </a:cubicBezTo>
                <a:cubicBezTo>
                  <a:pt x="48767" y="181102"/>
                  <a:pt x="38861" y="174879"/>
                  <a:pt x="30860" y="166751"/>
                </a:cubicBezTo>
                <a:cubicBezTo>
                  <a:pt x="22860" y="158496"/>
                  <a:pt x="16763" y="148590"/>
                  <a:pt x="12572" y="137033"/>
                </a:cubicBezTo>
                <a:cubicBezTo>
                  <a:pt x="8382" y="125476"/>
                  <a:pt x="6350" y="112522"/>
                  <a:pt x="6350" y="98297"/>
                </a:cubicBezTo>
                <a:cubicBezTo>
                  <a:pt x="6350" y="83947"/>
                  <a:pt x="8635" y="70993"/>
                  <a:pt x="13335" y="59436"/>
                </a:cubicBezTo>
                <a:cubicBezTo>
                  <a:pt x="17907" y="48005"/>
                  <a:pt x="24383" y="38354"/>
                  <a:pt x="32638" y="30480"/>
                </a:cubicBezTo>
                <a:cubicBezTo>
                  <a:pt x="40894" y="22733"/>
                  <a:pt x="50800" y="16763"/>
                  <a:pt x="62102" y="12572"/>
                </a:cubicBezTo>
                <a:cubicBezTo>
                  <a:pt x="73532" y="8382"/>
                  <a:pt x="85979" y="6350"/>
                  <a:pt x="9969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823592" y="1264030"/>
            <a:ext cx="178561" cy="198374"/>
          </a:xfrm>
          <a:custGeom>
            <a:avLst/>
            <a:gdLst>
              <a:gd name="connsiteX0" fmla="*/ 88011 w 178561"/>
              <a:gd name="connsiteY0" fmla="*/ 6350 h 198374"/>
              <a:gd name="connsiteX1" fmla="*/ 121285 w 178561"/>
              <a:gd name="connsiteY1" fmla="*/ 9905 h 198374"/>
              <a:gd name="connsiteX2" fmla="*/ 147192 w 178561"/>
              <a:gd name="connsiteY2" fmla="*/ 21463 h 198374"/>
              <a:gd name="connsiteX3" fmla="*/ 164211 w 178561"/>
              <a:gd name="connsiteY3" fmla="*/ 42799 h 198374"/>
              <a:gd name="connsiteX4" fmla="*/ 170433 w 178561"/>
              <a:gd name="connsiteY4" fmla="*/ 75565 h 198374"/>
              <a:gd name="connsiteX5" fmla="*/ 170433 w 178561"/>
              <a:gd name="connsiteY5" fmla="*/ 146304 h 198374"/>
              <a:gd name="connsiteX6" fmla="*/ 170814 w 178561"/>
              <a:gd name="connsiteY6" fmla="*/ 169418 h 198374"/>
              <a:gd name="connsiteX7" fmla="*/ 172211 w 178561"/>
              <a:gd name="connsiteY7" fmla="*/ 188213 h 198374"/>
              <a:gd name="connsiteX8" fmla="*/ 124586 w 178561"/>
              <a:gd name="connsiteY8" fmla="*/ 188213 h 198374"/>
              <a:gd name="connsiteX9" fmla="*/ 123571 w 178561"/>
              <a:gd name="connsiteY9" fmla="*/ 160527 h 198374"/>
              <a:gd name="connsiteX10" fmla="*/ 99060 w 178561"/>
              <a:gd name="connsiteY10" fmla="*/ 183515 h 198374"/>
              <a:gd name="connsiteX11" fmla="*/ 66802 w 178561"/>
              <a:gd name="connsiteY11" fmla="*/ 192024 h 198374"/>
              <a:gd name="connsiteX12" fmla="*/ 43561 w 178561"/>
              <a:gd name="connsiteY12" fmla="*/ 189102 h 198374"/>
              <a:gd name="connsiteX13" fmla="*/ 24383 w 178561"/>
              <a:gd name="connsiteY13" fmla="*/ 179705 h 198374"/>
              <a:gd name="connsiteX14" fmla="*/ 11176 w 178561"/>
              <a:gd name="connsiteY14" fmla="*/ 163702 h 198374"/>
              <a:gd name="connsiteX15" fmla="*/ 6350 w 178561"/>
              <a:gd name="connsiteY15" fmla="*/ 140588 h 198374"/>
              <a:gd name="connsiteX16" fmla="*/ 14224 w 178561"/>
              <a:gd name="connsiteY16" fmla="*/ 110744 h 198374"/>
              <a:gd name="connsiteX17" fmla="*/ 35305 w 178561"/>
              <a:gd name="connsiteY17" fmla="*/ 91186 h 198374"/>
              <a:gd name="connsiteX18" fmla="*/ 65913 w 178561"/>
              <a:gd name="connsiteY18" fmla="*/ 80644 h 198374"/>
              <a:gd name="connsiteX19" fmla="*/ 101854 w 178561"/>
              <a:gd name="connsiteY19" fmla="*/ 77343 h 198374"/>
              <a:gd name="connsiteX20" fmla="*/ 112522 w 178561"/>
              <a:gd name="connsiteY20" fmla="*/ 77597 h 198374"/>
              <a:gd name="connsiteX21" fmla="*/ 123189 w 178561"/>
              <a:gd name="connsiteY21" fmla="*/ 78105 h 198374"/>
              <a:gd name="connsiteX22" fmla="*/ 123189 w 178561"/>
              <a:gd name="connsiteY22" fmla="*/ 72008 h 198374"/>
              <a:gd name="connsiteX23" fmla="*/ 112267 w 178561"/>
              <a:gd name="connsiteY23" fmla="*/ 44958 h 198374"/>
              <a:gd name="connsiteX24" fmla="*/ 81661 w 178561"/>
              <a:gd name="connsiteY24" fmla="*/ 36576 h 198374"/>
              <a:gd name="connsiteX25" fmla="*/ 54102 w 178561"/>
              <a:gd name="connsiteY25" fmla="*/ 39877 h 198374"/>
              <a:gd name="connsiteX26" fmla="*/ 27686 w 178561"/>
              <a:gd name="connsiteY26" fmla="*/ 50800 h 198374"/>
              <a:gd name="connsiteX27" fmla="*/ 25527 w 178561"/>
              <a:gd name="connsiteY27" fmla="*/ 17780 h 198374"/>
              <a:gd name="connsiteX28" fmla="*/ 56261 w 178561"/>
              <a:gd name="connsiteY28" fmla="*/ 9525 h 198374"/>
              <a:gd name="connsiteX29" fmla="*/ 88011 w 178561"/>
              <a:gd name="connsiteY29" fmla="*/ 6350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178561" h="198374">
                <a:moveTo>
                  <a:pt x="88011" y="6350"/>
                </a:moveTo>
                <a:cubicBezTo>
                  <a:pt x="100076" y="6350"/>
                  <a:pt x="111252" y="7619"/>
                  <a:pt x="121285" y="9905"/>
                </a:cubicBezTo>
                <a:cubicBezTo>
                  <a:pt x="131317" y="12319"/>
                  <a:pt x="139954" y="16129"/>
                  <a:pt x="147192" y="21463"/>
                </a:cubicBezTo>
                <a:cubicBezTo>
                  <a:pt x="154432" y="26797"/>
                  <a:pt x="160147" y="33908"/>
                  <a:pt x="164211" y="42799"/>
                </a:cubicBezTo>
                <a:cubicBezTo>
                  <a:pt x="168402" y="51688"/>
                  <a:pt x="170433" y="62611"/>
                  <a:pt x="170433" y="75565"/>
                </a:cubicBezTo>
                <a:lnTo>
                  <a:pt x="170433" y="146304"/>
                </a:lnTo>
                <a:cubicBezTo>
                  <a:pt x="170433" y="155321"/>
                  <a:pt x="170561" y="162941"/>
                  <a:pt x="170814" y="169418"/>
                </a:cubicBezTo>
                <a:cubicBezTo>
                  <a:pt x="171069" y="175768"/>
                  <a:pt x="171450" y="181991"/>
                  <a:pt x="172211" y="188213"/>
                </a:cubicBezTo>
                <a:lnTo>
                  <a:pt x="124586" y="188213"/>
                </a:lnTo>
                <a:lnTo>
                  <a:pt x="123571" y="160527"/>
                </a:lnTo>
                <a:cubicBezTo>
                  <a:pt x="117475" y="170180"/>
                  <a:pt x="109220" y="177927"/>
                  <a:pt x="99060" y="183515"/>
                </a:cubicBezTo>
                <a:cubicBezTo>
                  <a:pt x="88900" y="189230"/>
                  <a:pt x="78105" y="192024"/>
                  <a:pt x="66802" y="192024"/>
                </a:cubicBezTo>
                <a:cubicBezTo>
                  <a:pt x="58420" y="192024"/>
                  <a:pt x="50673" y="191135"/>
                  <a:pt x="43561" y="189102"/>
                </a:cubicBezTo>
                <a:cubicBezTo>
                  <a:pt x="36322" y="187071"/>
                  <a:pt x="29845" y="183896"/>
                  <a:pt x="24383" y="179705"/>
                </a:cubicBezTo>
                <a:cubicBezTo>
                  <a:pt x="18796" y="175386"/>
                  <a:pt x="14351" y="170052"/>
                  <a:pt x="11176" y="163702"/>
                </a:cubicBezTo>
                <a:cubicBezTo>
                  <a:pt x="8001" y="157226"/>
                  <a:pt x="6350" y="149605"/>
                  <a:pt x="6350" y="140588"/>
                </a:cubicBezTo>
                <a:cubicBezTo>
                  <a:pt x="6350" y="128777"/>
                  <a:pt x="9017" y="118872"/>
                  <a:pt x="14224" y="110744"/>
                </a:cubicBezTo>
                <a:cubicBezTo>
                  <a:pt x="19430" y="102743"/>
                  <a:pt x="26416" y="96266"/>
                  <a:pt x="35305" y="91186"/>
                </a:cubicBezTo>
                <a:cubicBezTo>
                  <a:pt x="44196" y="86233"/>
                  <a:pt x="54355" y="82677"/>
                  <a:pt x="65913" y="80644"/>
                </a:cubicBezTo>
                <a:cubicBezTo>
                  <a:pt x="77342" y="78486"/>
                  <a:pt x="89408" y="77343"/>
                  <a:pt x="101854" y="77343"/>
                </a:cubicBezTo>
                <a:cubicBezTo>
                  <a:pt x="105283" y="77343"/>
                  <a:pt x="108839" y="77469"/>
                  <a:pt x="112522" y="77597"/>
                </a:cubicBezTo>
                <a:cubicBezTo>
                  <a:pt x="116332" y="77724"/>
                  <a:pt x="119888" y="77851"/>
                  <a:pt x="123189" y="78105"/>
                </a:cubicBezTo>
                <a:lnTo>
                  <a:pt x="123189" y="72008"/>
                </a:lnTo>
                <a:cubicBezTo>
                  <a:pt x="123189" y="59563"/>
                  <a:pt x="119507" y="50419"/>
                  <a:pt x="112267" y="44958"/>
                </a:cubicBezTo>
                <a:cubicBezTo>
                  <a:pt x="104902" y="39369"/>
                  <a:pt x="94742" y="36576"/>
                  <a:pt x="81661" y="36576"/>
                </a:cubicBezTo>
                <a:cubicBezTo>
                  <a:pt x="72644" y="36576"/>
                  <a:pt x="63500" y="37719"/>
                  <a:pt x="54102" y="39877"/>
                </a:cubicBezTo>
                <a:cubicBezTo>
                  <a:pt x="44830" y="42163"/>
                  <a:pt x="35941" y="45847"/>
                  <a:pt x="27686" y="50800"/>
                </a:cubicBezTo>
                <a:lnTo>
                  <a:pt x="25527" y="17780"/>
                </a:lnTo>
                <a:cubicBezTo>
                  <a:pt x="34798" y="14477"/>
                  <a:pt x="45085" y="11683"/>
                  <a:pt x="56261" y="9525"/>
                </a:cubicBezTo>
                <a:cubicBezTo>
                  <a:pt x="67564" y="7493"/>
                  <a:pt x="78105" y="6350"/>
                  <a:pt x="880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89658" y="1209039"/>
            <a:ext cx="211963" cy="249555"/>
          </a:xfrm>
          <a:custGeom>
            <a:avLst/>
            <a:gdLst>
              <a:gd name="connsiteX0" fmla="*/ 6350 w 211963"/>
              <a:gd name="connsiteY0" fmla="*/ 6350 h 249555"/>
              <a:gd name="connsiteX1" fmla="*/ 58927 w 211963"/>
              <a:gd name="connsiteY1" fmla="*/ 6350 h 249555"/>
              <a:gd name="connsiteX2" fmla="*/ 58927 w 211963"/>
              <a:gd name="connsiteY2" fmla="*/ 100838 h 249555"/>
              <a:gd name="connsiteX3" fmla="*/ 153035 w 211963"/>
              <a:gd name="connsiteY3" fmla="*/ 100838 h 249555"/>
              <a:gd name="connsiteX4" fmla="*/ 153035 w 211963"/>
              <a:gd name="connsiteY4" fmla="*/ 6350 h 249555"/>
              <a:gd name="connsiteX5" fmla="*/ 205613 w 211963"/>
              <a:gd name="connsiteY5" fmla="*/ 6350 h 249555"/>
              <a:gd name="connsiteX6" fmla="*/ 205613 w 211963"/>
              <a:gd name="connsiteY6" fmla="*/ 243205 h 249555"/>
              <a:gd name="connsiteX7" fmla="*/ 153035 w 211963"/>
              <a:gd name="connsiteY7" fmla="*/ 243205 h 249555"/>
              <a:gd name="connsiteX8" fmla="*/ 153035 w 211963"/>
              <a:gd name="connsiteY8" fmla="*/ 143002 h 249555"/>
              <a:gd name="connsiteX9" fmla="*/ 58927 w 211963"/>
              <a:gd name="connsiteY9" fmla="*/ 143002 h 249555"/>
              <a:gd name="connsiteX10" fmla="*/ 58927 w 211963"/>
              <a:gd name="connsiteY10" fmla="*/ 243205 h 249555"/>
              <a:gd name="connsiteX11" fmla="*/ 6350 w 211963"/>
              <a:gd name="connsiteY11" fmla="*/ 243205 h 249555"/>
              <a:gd name="connsiteX12" fmla="*/ 6350 w 211963"/>
              <a:gd name="connsiteY12" fmla="*/ 6350 h 249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1963" h="249555">
                <a:moveTo>
                  <a:pt x="6350" y="6350"/>
                </a:moveTo>
                <a:lnTo>
                  <a:pt x="58927" y="6350"/>
                </a:lnTo>
                <a:lnTo>
                  <a:pt x="58927" y="100838"/>
                </a:lnTo>
                <a:lnTo>
                  <a:pt x="153035" y="100838"/>
                </a:lnTo>
                <a:lnTo>
                  <a:pt x="153035" y="6350"/>
                </a:lnTo>
                <a:lnTo>
                  <a:pt x="205613" y="6350"/>
                </a:lnTo>
                <a:lnTo>
                  <a:pt x="205613" y="243205"/>
                </a:lnTo>
                <a:lnTo>
                  <a:pt x="153035" y="243205"/>
                </a:lnTo>
                <a:lnTo>
                  <a:pt x="153035" y="143002"/>
                </a:lnTo>
                <a:lnTo>
                  <a:pt x="58927" y="143002"/>
                </a:lnTo>
                <a:lnTo>
                  <a:pt x="58927" y="243205"/>
                </a:lnTo>
                <a:lnTo>
                  <a:pt x="6350" y="24320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020823" y="1189863"/>
            <a:ext cx="191262" cy="272541"/>
          </a:xfrm>
          <a:custGeom>
            <a:avLst/>
            <a:gdLst>
              <a:gd name="connsiteX0" fmla="*/ 134493 w 191262"/>
              <a:gd name="connsiteY0" fmla="*/ 6350 h 272541"/>
              <a:gd name="connsiteX1" fmla="*/ 183515 w 191262"/>
              <a:gd name="connsiteY1" fmla="*/ 6350 h 272541"/>
              <a:gd name="connsiteX2" fmla="*/ 183515 w 191262"/>
              <a:gd name="connsiteY2" fmla="*/ 212597 h 272541"/>
              <a:gd name="connsiteX3" fmla="*/ 183896 w 191262"/>
              <a:gd name="connsiteY3" fmla="*/ 239648 h 272541"/>
              <a:gd name="connsiteX4" fmla="*/ 184911 w 191262"/>
              <a:gd name="connsiteY4" fmla="*/ 262381 h 272541"/>
              <a:gd name="connsiteX5" fmla="*/ 139573 w 191262"/>
              <a:gd name="connsiteY5" fmla="*/ 262381 h 272541"/>
              <a:gd name="connsiteX6" fmla="*/ 137795 w 191262"/>
              <a:gd name="connsiteY6" fmla="*/ 233172 h 272541"/>
              <a:gd name="connsiteX7" fmla="*/ 114680 w 191262"/>
              <a:gd name="connsiteY7" fmla="*/ 258317 h 272541"/>
              <a:gd name="connsiteX8" fmla="*/ 81280 w 191262"/>
              <a:gd name="connsiteY8" fmla="*/ 266191 h 272541"/>
              <a:gd name="connsiteX9" fmla="*/ 46482 w 191262"/>
              <a:gd name="connsiteY9" fmla="*/ 258317 h 272541"/>
              <a:gd name="connsiteX10" fmla="*/ 23368 w 191262"/>
              <a:gd name="connsiteY10" fmla="*/ 237362 h 272541"/>
              <a:gd name="connsiteX11" fmla="*/ 10414 w 191262"/>
              <a:gd name="connsiteY11" fmla="*/ 207517 h 272541"/>
              <a:gd name="connsiteX12" fmla="*/ 6350 w 191262"/>
              <a:gd name="connsiteY12" fmla="*/ 172465 h 272541"/>
              <a:gd name="connsiteX13" fmla="*/ 10414 w 191262"/>
              <a:gd name="connsiteY13" fmla="*/ 138048 h 272541"/>
              <a:gd name="connsiteX14" fmla="*/ 23622 w 191262"/>
              <a:gd name="connsiteY14" fmla="*/ 108584 h 272541"/>
              <a:gd name="connsiteX15" fmla="*/ 46608 w 191262"/>
              <a:gd name="connsiteY15" fmla="*/ 88137 h 272541"/>
              <a:gd name="connsiteX16" fmla="*/ 80899 w 191262"/>
              <a:gd name="connsiteY16" fmla="*/ 80517 h 272541"/>
              <a:gd name="connsiteX17" fmla="*/ 112902 w 191262"/>
              <a:gd name="connsiteY17" fmla="*/ 89026 h 272541"/>
              <a:gd name="connsiteX18" fmla="*/ 134493 w 191262"/>
              <a:gd name="connsiteY18" fmla="*/ 113537 h 272541"/>
              <a:gd name="connsiteX19" fmla="*/ 134493 w 191262"/>
              <a:gd name="connsiteY19" fmla="*/ 6350 h 272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91262" h="272541">
                <a:moveTo>
                  <a:pt x="134493" y="6350"/>
                </a:moveTo>
                <a:lnTo>
                  <a:pt x="183515" y="6350"/>
                </a:lnTo>
                <a:lnTo>
                  <a:pt x="183515" y="212597"/>
                </a:lnTo>
                <a:cubicBezTo>
                  <a:pt x="183515" y="222758"/>
                  <a:pt x="183642" y="231775"/>
                  <a:pt x="183896" y="239648"/>
                </a:cubicBezTo>
                <a:cubicBezTo>
                  <a:pt x="184150" y="247395"/>
                  <a:pt x="184530" y="255015"/>
                  <a:pt x="184911" y="262381"/>
                </a:cubicBezTo>
                <a:lnTo>
                  <a:pt x="139573" y="262381"/>
                </a:lnTo>
                <a:lnTo>
                  <a:pt x="137795" y="233172"/>
                </a:lnTo>
                <a:cubicBezTo>
                  <a:pt x="132333" y="244601"/>
                  <a:pt x="124586" y="252983"/>
                  <a:pt x="114680" y="258317"/>
                </a:cubicBezTo>
                <a:cubicBezTo>
                  <a:pt x="104775" y="263651"/>
                  <a:pt x="93599" y="266191"/>
                  <a:pt x="81280" y="266191"/>
                </a:cubicBezTo>
                <a:cubicBezTo>
                  <a:pt x="67564" y="266191"/>
                  <a:pt x="56007" y="263651"/>
                  <a:pt x="46482" y="258317"/>
                </a:cubicBezTo>
                <a:cubicBezTo>
                  <a:pt x="36957" y="252983"/>
                  <a:pt x="29336" y="245998"/>
                  <a:pt x="23368" y="237362"/>
                </a:cubicBezTo>
                <a:cubicBezTo>
                  <a:pt x="17526" y="228726"/>
                  <a:pt x="13208" y="218694"/>
                  <a:pt x="10414" y="207517"/>
                </a:cubicBezTo>
                <a:cubicBezTo>
                  <a:pt x="7747" y="196214"/>
                  <a:pt x="6350" y="184530"/>
                  <a:pt x="6350" y="172465"/>
                </a:cubicBezTo>
                <a:cubicBezTo>
                  <a:pt x="6350" y="160654"/>
                  <a:pt x="7747" y="149225"/>
                  <a:pt x="10414" y="138048"/>
                </a:cubicBezTo>
                <a:cubicBezTo>
                  <a:pt x="13208" y="127000"/>
                  <a:pt x="17526" y="117094"/>
                  <a:pt x="23622" y="108584"/>
                </a:cubicBezTo>
                <a:cubicBezTo>
                  <a:pt x="29591" y="100075"/>
                  <a:pt x="37338" y="93217"/>
                  <a:pt x="46608" y="88137"/>
                </a:cubicBezTo>
                <a:cubicBezTo>
                  <a:pt x="56007" y="83058"/>
                  <a:pt x="67436" y="80517"/>
                  <a:pt x="80899" y="80517"/>
                </a:cubicBezTo>
                <a:cubicBezTo>
                  <a:pt x="92329" y="80517"/>
                  <a:pt x="102997" y="83438"/>
                  <a:pt x="112902" y="89026"/>
                </a:cubicBezTo>
                <a:cubicBezTo>
                  <a:pt x="122808" y="94741"/>
                  <a:pt x="130048" y="102869"/>
                  <a:pt x="134493" y="113537"/>
                </a:cubicBezTo>
                <a:lnTo>
                  <a:pt x="13449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514592" y="1297432"/>
            <a:ext cx="94360" cy="131699"/>
          </a:xfrm>
          <a:custGeom>
            <a:avLst/>
            <a:gdLst>
              <a:gd name="connsiteX0" fmla="*/ 47116 w 94360"/>
              <a:gd name="connsiteY0" fmla="*/ 6350 h 131699"/>
              <a:gd name="connsiteX1" fmla="*/ 27558 w 94360"/>
              <a:gd name="connsiteY1" fmla="*/ 11683 h 131699"/>
              <a:gd name="connsiteX2" fmla="*/ 14985 w 94360"/>
              <a:gd name="connsiteY2" fmla="*/ 25526 h 131699"/>
              <a:gd name="connsiteX3" fmla="*/ 8254 w 94360"/>
              <a:gd name="connsiteY3" fmla="*/ 44576 h 131699"/>
              <a:gd name="connsiteX4" fmla="*/ 6350 w 94360"/>
              <a:gd name="connsiteY4" fmla="*/ 64896 h 131699"/>
              <a:gd name="connsiteX5" fmla="*/ 8508 w 94360"/>
              <a:gd name="connsiteY5" fmla="*/ 86740 h 131699"/>
              <a:gd name="connsiteX6" fmla="*/ 15366 w 94360"/>
              <a:gd name="connsiteY6" fmla="*/ 106171 h 131699"/>
              <a:gd name="connsiteX7" fmla="*/ 27939 w 94360"/>
              <a:gd name="connsiteY7" fmla="*/ 120014 h 131699"/>
              <a:gd name="connsiteX8" fmla="*/ 47116 w 94360"/>
              <a:gd name="connsiteY8" fmla="*/ 125348 h 131699"/>
              <a:gd name="connsiteX9" fmla="*/ 66675 w 94360"/>
              <a:gd name="connsiteY9" fmla="*/ 120141 h 131699"/>
              <a:gd name="connsiteX10" fmla="*/ 79247 w 94360"/>
              <a:gd name="connsiteY10" fmla="*/ 106425 h 131699"/>
              <a:gd name="connsiteX11" fmla="*/ 85978 w 94360"/>
              <a:gd name="connsiteY11" fmla="*/ 87121 h 131699"/>
              <a:gd name="connsiteX12" fmla="*/ 88010 w 94360"/>
              <a:gd name="connsiteY12" fmla="*/ 64896 h 131699"/>
              <a:gd name="connsiteX13" fmla="*/ 85978 w 94360"/>
              <a:gd name="connsiteY13" fmla="*/ 44195 h 131699"/>
              <a:gd name="connsiteX14" fmla="*/ 79501 w 94360"/>
              <a:gd name="connsiteY14" fmla="*/ 25400 h 131699"/>
              <a:gd name="connsiteX15" fmla="*/ 67055 w 94360"/>
              <a:gd name="connsiteY15" fmla="*/ 11683 h 131699"/>
              <a:gd name="connsiteX16" fmla="*/ 47116 w 94360"/>
              <a:gd name="connsiteY16" fmla="*/ 6350 h 131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94360" h="131699">
                <a:moveTo>
                  <a:pt x="47116" y="6350"/>
                </a:moveTo>
                <a:cubicBezTo>
                  <a:pt x="39369" y="6350"/>
                  <a:pt x="32892" y="8127"/>
                  <a:pt x="27558" y="11683"/>
                </a:cubicBezTo>
                <a:cubicBezTo>
                  <a:pt x="22351" y="15239"/>
                  <a:pt x="18160" y="19811"/>
                  <a:pt x="14985" y="25526"/>
                </a:cubicBezTo>
                <a:cubicBezTo>
                  <a:pt x="11810" y="31241"/>
                  <a:pt x="9525" y="37591"/>
                  <a:pt x="8254" y="44576"/>
                </a:cubicBezTo>
                <a:cubicBezTo>
                  <a:pt x="6984" y="51561"/>
                  <a:pt x="6350" y="58292"/>
                  <a:pt x="6350" y="64896"/>
                </a:cubicBezTo>
                <a:cubicBezTo>
                  <a:pt x="6350" y="72262"/>
                  <a:pt x="6984" y="79501"/>
                  <a:pt x="8508" y="86740"/>
                </a:cubicBezTo>
                <a:cubicBezTo>
                  <a:pt x="9905" y="93979"/>
                  <a:pt x="12191" y="100456"/>
                  <a:pt x="15366" y="106171"/>
                </a:cubicBezTo>
                <a:cubicBezTo>
                  <a:pt x="18541" y="111759"/>
                  <a:pt x="22732" y="116458"/>
                  <a:pt x="27939" y="120014"/>
                </a:cubicBezTo>
                <a:cubicBezTo>
                  <a:pt x="33146" y="123570"/>
                  <a:pt x="39623" y="125348"/>
                  <a:pt x="47116" y="125348"/>
                </a:cubicBezTo>
                <a:cubicBezTo>
                  <a:pt x="54990" y="125348"/>
                  <a:pt x="61467" y="123570"/>
                  <a:pt x="66675" y="120141"/>
                </a:cubicBezTo>
                <a:cubicBezTo>
                  <a:pt x="71881" y="116712"/>
                  <a:pt x="76072" y="112140"/>
                  <a:pt x="79247" y="106425"/>
                </a:cubicBezTo>
                <a:cubicBezTo>
                  <a:pt x="82422" y="100837"/>
                  <a:pt x="84708" y="94360"/>
                  <a:pt x="85978" y="87121"/>
                </a:cubicBezTo>
                <a:cubicBezTo>
                  <a:pt x="87376" y="79882"/>
                  <a:pt x="88010" y="72516"/>
                  <a:pt x="88010" y="64896"/>
                </a:cubicBezTo>
                <a:cubicBezTo>
                  <a:pt x="88010" y="58038"/>
                  <a:pt x="87376" y="51180"/>
                  <a:pt x="85978" y="44195"/>
                </a:cubicBezTo>
                <a:cubicBezTo>
                  <a:pt x="84708" y="37210"/>
                  <a:pt x="82550" y="30860"/>
                  <a:pt x="79501" y="25400"/>
                </a:cubicBezTo>
                <a:cubicBezTo>
                  <a:pt x="76326" y="19811"/>
                  <a:pt x="72263" y="15239"/>
                  <a:pt x="67055" y="11683"/>
                </a:cubicBezTo>
                <a:cubicBezTo>
                  <a:pt x="61848" y="8127"/>
                  <a:pt x="55244" y="6350"/>
                  <a:pt x="471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817994" y="1264030"/>
            <a:ext cx="281559" cy="194564"/>
          </a:xfrm>
          <a:custGeom>
            <a:avLst/>
            <a:gdLst>
              <a:gd name="connsiteX0" fmla="*/ 109347 w 281559"/>
              <a:gd name="connsiteY0" fmla="*/ 6350 h 194564"/>
              <a:gd name="connsiteX1" fmla="*/ 143383 w 281559"/>
              <a:gd name="connsiteY1" fmla="*/ 16129 h 194564"/>
              <a:gd name="connsiteX2" fmla="*/ 162179 w 281559"/>
              <a:gd name="connsiteY2" fmla="*/ 41529 h 194564"/>
              <a:gd name="connsiteX3" fmla="*/ 171323 w 281559"/>
              <a:gd name="connsiteY3" fmla="*/ 26797 h 194564"/>
              <a:gd name="connsiteX4" fmla="*/ 184658 w 281559"/>
              <a:gd name="connsiteY4" fmla="*/ 15747 h 194564"/>
              <a:gd name="connsiteX5" fmla="*/ 200406 w 281559"/>
              <a:gd name="connsiteY5" fmla="*/ 8890 h 194564"/>
              <a:gd name="connsiteX6" fmla="*/ 217297 w 281559"/>
              <a:gd name="connsiteY6" fmla="*/ 6350 h 194564"/>
              <a:gd name="connsiteX7" fmla="*/ 244221 w 281559"/>
              <a:gd name="connsiteY7" fmla="*/ 11302 h 194564"/>
              <a:gd name="connsiteX8" fmla="*/ 262255 w 281559"/>
              <a:gd name="connsiteY8" fmla="*/ 25019 h 194564"/>
              <a:gd name="connsiteX9" fmla="*/ 272161 w 281559"/>
              <a:gd name="connsiteY9" fmla="*/ 45974 h 194564"/>
              <a:gd name="connsiteX10" fmla="*/ 275209 w 281559"/>
              <a:gd name="connsiteY10" fmla="*/ 72771 h 194564"/>
              <a:gd name="connsiteX11" fmla="*/ 275209 w 281559"/>
              <a:gd name="connsiteY11" fmla="*/ 188213 h 194564"/>
              <a:gd name="connsiteX12" fmla="*/ 226186 w 281559"/>
              <a:gd name="connsiteY12" fmla="*/ 188213 h 194564"/>
              <a:gd name="connsiteX13" fmla="*/ 226186 w 281559"/>
              <a:gd name="connsiteY13" fmla="*/ 77088 h 194564"/>
              <a:gd name="connsiteX14" fmla="*/ 224917 w 281559"/>
              <a:gd name="connsiteY14" fmla="*/ 63500 h 194564"/>
              <a:gd name="connsiteX15" fmla="*/ 220598 w 281559"/>
              <a:gd name="connsiteY15" fmla="*/ 52197 h 194564"/>
              <a:gd name="connsiteX16" fmla="*/ 212344 w 281559"/>
              <a:gd name="connsiteY16" fmla="*/ 44322 h 194564"/>
              <a:gd name="connsiteX17" fmla="*/ 198755 w 281559"/>
              <a:gd name="connsiteY17" fmla="*/ 41529 h 194564"/>
              <a:gd name="connsiteX18" fmla="*/ 183134 w 281559"/>
              <a:gd name="connsiteY18" fmla="*/ 45847 h 194564"/>
              <a:gd name="connsiteX19" fmla="*/ 172847 w 281559"/>
              <a:gd name="connsiteY19" fmla="*/ 57022 h 194564"/>
              <a:gd name="connsiteX20" fmla="*/ 167386 w 281559"/>
              <a:gd name="connsiteY20" fmla="*/ 72390 h 194564"/>
              <a:gd name="connsiteX21" fmla="*/ 165735 w 281559"/>
              <a:gd name="connsiteY21" fmla="*/ 89408 h 194564"/>
              <a:gd name="connsiteX22" fmla="*/ 165735 w 281559"/>
              <a:gd name="connsiteY22" fmla="*/ 188213 h 194564"/>
              <a:gd name="connsiteX23" fmla="*/ 117094 w 281559"/>
              <a:gd name="connsiteY23" fmla="*/ 188213 h 194564"/>
              <a:gd name="connsiteX24" fmla="*/ 117094 w 281559"/>
              <a:gd name="connsiteY24" fmla="*/ 77088 h 194564"/>
              <a:gd name="connsiteX25" fmla="*/ 116078 w 281559"/>
              <a:gd name="connsiteY25" fmla="*/ 63500 h 194564"/>
              <a:gd name="connsiteX26" fmla="*/ 112014 w 281559"/>
              <a:gd name="connsiteY26" fmla="*/ 52197 h 194564"/>
              <a:gd name="connsiteX27" fmla="*/ 103632 w 281559"/>
              <a:gd name="connsiteY27" fmla="*/ 44322 h 194564"/>
              <a:gd name="connsiteX28" fmla="*/ 90170 w 281559"/>
              <a:gd name="connsiteY28" fmla="*/ 41529 h 194564"/>
              <a:gd name="connsiteX29" fmla="*/ 74548 w 281559"/>
              <a:gd name="connsiteY29" fmla="*/ 45847 h 194564"/>
              <a:gd name="connsiteX30" fmla="*/ 64261 w 281559"/>
              <a:gd name="connsiteY30" fmla="*/ 57022 h 194564"/>
              <a:gd name="connsiteX31" fmla="*/ 58673 w 281559"/>
              <a:gd name="connsiteY31" fmla="*/ 72390 h 194564"/>
              <a:gd name="connsiteX32" fmla="*/ 57150 w 281559"/>
              <a:gd name="connsiteY32" fmla="*/ 89408 h 194564"/>
              <a:gd name="connsiteX33" fmla="*/ 57150 w 281559"/>
              <a:gd name="connsiteY33" fmla="*/ 188213 h 194564"/>
              <a:gd name="connsiteX34" fmla="*/ 8128 w 281559"/>
              <a:gd name="connsiteY34" fmla="*/ 188213 h 194564"/>
              <a:gd name="connsiteX35" fmla="*/ 8128 w 281559"/>
              <a:gd name="connsiteY35" fmla="*/ 49657 h 194564"/>
              <a:gd name="connsiteX36" fmla="*/ 7747 w 281559"/>
              <a:gd name="connsiteY36" fmla="*/ 29844 h 194564"/>
              <a:gd name="connsiteX37" fmla="*/ 6350 w 281559"/>
              <a:gd name="connsiteY37" fmla="*/ 9905 h 194564"/>
              <a:gd name="connsiteX38" fmla="*/ 52578 w 281559"/>
              <a:gd name="connsiteY38" fmla="*/ 9905 h 194564"/>
              <a:gd name="connsiteX39" fmla="*/ 53213 w 281559"/>
              <a:gd name="connsiteY39" fmla="*/ 39751 h 194564"/>
              <a:gd name="connsiteX40" fmla="*/ 75819 w 281559"/>
              <a:gd name="connsiteY40" fmla="*/ 14732 h 194564"/>
              <a:gd name="connsiteX41" fmla="*/ 109347 w 281559"/>
              <a:gd name="connsiteY41" fmla="*/ 6350 h 194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</a:cxnLst>
            <a:rect l="l" t="t" r="r" b="b"/>
            <a:pathLst>
              <a:path w="281559" h="194564">
                <a:moveTo>
                  <a:pt x="109347" y="6350"/>
                </a:moveTo>
                <a:cubicBezTo>
                  <a:pt x="122809" y="6350"/>
                  <a:pt x="134239" y="9652"/>
                  <a:pt x="143383" y="16129"/>
                </a:cubicBezTo>
                <a:cubicBezTo>
                  <a:pt x="152654" y="22605"/>
                  <a:pt x="158877" y="31115"/>
                  <a:pt x="162179" y="41529"/>
                </a:cubicBezTo>
                <a:cubicBezTo>
                  <a:pt x="164338" y="36068"/>
                  <a:pt x="167386" y="31115"/>
                  <a:pt x="171323" y="26797"/>
                </a:cubicBezTo>
                <a:cubicBezTo>
                  <a:pt x="175260" y="22352"/>
                  <a:pt x="179578" y="18796"/>
                  <a:pt x="184658" y="15747"/>
                </a:cubicBezTo>
                <a:cubicBezTo>
                  <a:pt x="189611" y="12827"/>
                  <a:pt x="194818" y="10541"/>
                  <a:pt x="200406" y="8890"/>
                </a:cubicBezTo>
                <a:cubicBezTo>
                  <a:pt x="205994" y="7238"/>
                  <a:pt x="211582" y="6350"/>
                  <a:pt x="217297" y="6350"/>
                </a:cubicBezTo>
                <a:cubicBezTo>
                  <a:pt x="227965" y="6350"/>
                  <a:pt x="236982" y="8001"/>
                  <a:pt x="244221" y="11302"/>
                </a:cubicBezTo>
                <a:cubicBezTo>
                  <a:pt x="251586" y="14605"/>
                  <a:pt x="257556" y="19177"/>
                  <a:pt x="262255" y="25019"/>
                </a:cubicBezTo>
                <a:cubicBezTo>
                  <a:pt x="266827" y="30861"/>
                  <a:pt x="270129" y="37846"/>
                  <a:pt x="272161" y="45974"/>
                </a:cubicBezTo>
                <a:cubicBezTo>
                  <a:pt x="274193" y="54102"/>
                  <a:pt x="275209" y="63119"/>
                  <a:pt x="275209" y="72771"/>
                </a:cubicBezTo>
                <a:lnTo>
                  <a:pt x="275209" y="188213"/>
                </a:lnTo>
                <a:lnTo>
                  <a:pt x="226186" y="188213"/>
                </a:lnTo>
                <a:lnTo>
                  <a:pt x="226186" y="77088"/>
                </a:lnTo>
                <a:cubicBezTo>
                  <a:pt x="226186" y="72263"/>
                  <a:pt x="225679" y="67818"/>
                  <a:pt x="224917" y="63500"/>
                </a:cubicBezTo>
                <a:cubicBezTo>
                  <a:pt x="224028" y="59308"/>
                  <a:pt x="222631" y="55499"/>
                  <a:pt x="220598" y="52197"/>
                </a:cubicBezTo>
                <a:cubicBezTo>
                  <a:pt x="218694" y="48894"/>
                  <a:pt x="215900" y="46227"/>
                  <a:pt x="212344" y="44322"/>
                </a:cubicBezTo>
                <a:cubicBezTo>
                  <a:pt x="208788" y="42418"/>
                  <a:pt x="204216" y="41529"/>
                  <a:pt x="198755" y="41529"/>
                </a:cubicBezTo>
                <a:cubicBezTo>
                  <a:pt x="192659" y="41529"/>
                  <a:pt x="187452" y="42926"/>
                  <a:pt x="183134" y="45847"/>
                </a:cubicBezTo>
                <a:cubicBezTo>
                  <a:pt x="178943" y="48641"/>
                  <a:pt x="175514" y="52324"/>
                  <a:pt x="172847" y="57022"/>
                </a:cubicBezTo>
                <a:cubicBezTo>
                  <a:pt x="170307" y="61594"/>
                  <a:pt x="168402" y="66802"/>
                  <a:pt x="167386" y="72390"/>
                </a:cubicBezTo>
                <a:cubicBezTo>
                  <a:pt x="166370" y="78105"/>
                  <a:pt x="165735" y="83819"/>
                  <a:pt x="165735" y="89408"/>
                </a:cubicBezTo>
                <a:lnTo>
                  <a:pt x="165735" y="188213"/>
                </a:lnTo>
                <a:lnTo>
                  <a:pt x="117094" y="188213"/>
                </a:lnTo>
                <a:lnTo>
                  <a:pt x="117094" y="77088"/>
                </a:lnTo>
                <a:cubicBezTo>
                  <a:pt x="117094" y="72263"/>
                  <a:pt x="116840" y="67818"/>
                  <a:pt x="116078" y="63500"/>
                </a:cubicBezTo>
                <a:cubicBezTo>
                  <a:pt x="115316" y="59308"/>
                  <a:pt x="114046" y="55499"/>
                  <a:pt x="112014" y="52197"/>
                </a:cubicBezTo>
                <a:cubicBezTo>
                  <a:pt x="109982" y="48894"/>
                  <a:pt x="107188" y="46227"/>
                  <a:pt x="103632" y="44322"/>
                </a:cubicBezTo>
                <a:cubicBezTo>
                  <a:pt x="100076" y="42418"/>
                  <a:pt x="95631" y="41529"/>
                  <a:pt x="90170" y="41529"/>
                </a:cubicBezTo>
                <a:cubicBezTo>
                  <a:pt x="83947" y="41529"/>
                  <a:pt x="78740" y="42926"/>
                  <a:pt x="74548" y="45847"/>
                </a:cubicBezTo>
                <a:cubicBezTo>
                  <a:pt x="70231" y="48641"/>
                  <a:pt x="66802" y="52324"/>
                  <a:pt x="64261" y="57022"/>
                </a:cubicBezTo>
                <a:cubicBezTo>
                  <a:pt x="61595" y="61594"/>
                  <a:pt x="59817" y="66802"/>
                  <a:pt x="58673" y="72390"/>
                </a:cubicBezTo>
                <a:cubicBezTo>
                  <a:pt x="57658" y="78105"/>
                  <a:pt x="57150" y="83819"/>
                  <a:pt x="57150" y="89408"/>
                </a:cubicBezTo>
                <a:lnTo>
                  <a:pt x="57150" y="188213"/>
                </a:lnTo>
                <a:lnTo>
                  <a:pt x="8128" y="188213"/>
                </a:lnTo>
                <a:lnTo>
                  <a:pt x="8128" y="49657"/>
                </a:lnTo>
                <a:cubicBezTo>
                  <a:pt x="8128" y="43052"/>
                  <a:pt x="8001" y="36449"/>
                  <a:pt x="7747" y="29844"/>
                </a:cubicBezTo>
                <a:cubicBezTo>
                  <a:pt x="7493" y="23241"/>
                  <a:pt x="7111" y="16510"/>
                  <a:pt x="6350" y="9905"/>
                </a:cubicBezTo>
                <a:lnTo>
                  <a:pt x="52578" y="9905"/>
                </a:lnTo>
                <a:lnTo>
                  <a:pt x="53213" y="39751"/>
                </a:lnTo>
                <a:cubicBezTo>
                  <a:pt x="58673" y="28575"/>
                  <a:pt x="66167" y="20319"/>
                  <a:pt x="75819" y="14732"/>
                </a:cubicBezTo>
                <a:cubicBezTo>
                  <a:pt x="85344" y="9144"/>
                  <a:pt x="96520" y="6350"/>
                  <a:pt x="1093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62014" y="1264030"/>
            <a:ext cx="199517" cy="198374"/>
          </a:xfrm>
          <a:custGeom>
            <a:avLst/>
            <a:gdLst>
              <a:gd name="connsiteX0" fmla="*/ 99694 w 199517"/>
              <a:gd name="connsiteY0" fmla="*/ 6350 h 198374"/>
              <a:gd name="connsiteX1" fmla="*/ 168147 w 199517"/>
              <a:gd name="connsiteY1" fmla="*/ 30226 h 198374"/>
              <a:gd name="connsiteX2" fmla="*/ 193167 w 199517"/>
              <a:gd name="connsiteY2" fmla="*/ 98297 h 198374"/>
              <a:gd name="connsiteX3" fmla="*/ 186690 w 199517"/>
              <a:gd name="connsiteY3" fmla="*/ 137286 h 198374"/>
              <a:gd name="connsiteX4" fmla="*/ 168275 w 199517"/>
              <a:gd name="connsiteY4" fmla="*/ 166751 h 198374"/>
              <a:gd name="connsiteX5" fmla="*/ 138810 w 199517"/>
              <a:gd name="connsiteY5" fmla="*/ 185547 h 198374"/>
              <a:gd name="connsiteX6" fmla="*/ 99694 w 199517"/>
              <a:gd name="connsiteY6" fmla="*/ 192024 h 198374"/>
              <a:gd name="connsiteX7" fmla="*/ 60325 w 199517"/>
              <a:gd name="connsiteY7" fmla="*/ 185547 h 198374"/>
              <a:gd name="connsiteX8" fmla="*/ 30860 w 199517"/>
              <a:gd name="connsiteY8" fmla="*/ 166751 h 198374"/>
              <a:gd name="connsiteX9" fmla="*/ 12572 w 199517"/>
              <a:gd name="connsiteY9" fmla="*/ 137033 h 198374"/>
              <a:gd name="connsiteX10" fmla="*/ 6350 w 199517"/>
              <a:gd name="connsiteY10" fmla="*/ 98297 h 198374"/>
              <a:gd name="connsiteX11" fmla="*/ 13207 w 199517"/>
              <a:gd name="connsiteY11" fmla="*/ 59436 h 198374"/>
              <a:gd name="connsiteX12" fmla="*/ 32639 w 199517"/>
              <a:gd name="connsiteY12" fmla="*/ 30480 h 198374"/>
              <a:gd name="connsiteX13" fmla="*/ 62103 w 199517"/>
              <a:gd name="connsiteY13" fmla="*/ 12572 h 198374"/>
              <a:gd name="connsiteX14" fmla="*/ 99694 w 199517"/>
              <a:gd name="connsiteY14" fmla="*/ 6350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9517" h="198374">
                <a:moveTo>
                  <a:pt x="99694" y="6350"/>
                </a:moveTo>
                <a:cubicBezTo>
                  <a:pt x="128651" y="6350"/>
                  <a:pt x="151383" y="14351"/>
                  <a:pt x="168147" y="30226"/>
                </a:cubicBezTo>
                <a:cubicBezTo>
                  <a:pt x="184784" y="45974"/>
                  <a:pt x="193167" y="68707"/>
                  <a:pt x="193167" y="98297"/>
                </a:cubicBezTo>
                <a:cubicBezTo>
                  <a:pt x="193167" y="112776"/>
                  <a:pt x="191007" y="125730"/>
                  <a:pt x="186690" y="137286"/>
                </a:cubicBezTo>
                <a:cubicBezTo>
                  <a:pt x="182498" y="148716"/>
                  <a:pt x="176276" y="158496"/>
                  <a:pt x="168275" y="166751"/>
                </a:cubicBezTo>
                <a:cubicBezTo>
                  <a:pt x="160273" y="174879"/>
                  <a:pt x="150367" y="181102"/>
                  <a:pt x="138810" y="185547"/>
                </a:cubicBezTo>
                <a:cubicBezTo>
                  <a:pt x="127127" y="189865"/>
                  <a:pt x="114172" y="192024"/>
                  <a:pt x="99694" y="192024"/>
                </a:cubicBezTo>
                <a:cubicBezTo>
                  <a:pt x="85090" y="192024"/>
                  <a:pt x="71881" y="189865"/>
                  <a:pt x="60325" y="185547"/>
                </a:cubicBezTo>
                <a:cubicBezTo>
                  <a:pt x="48767" y="181102"/>
                  <a:pt x="38861" y="174879"/>
                  <a:pt x="30860" y="166751"/>
                </a:cubicBezTo>
                <a:cubicBezTo>
                  <a:pt x="22732" y="158496"/>
                  <a:pt x="16636" y="148590"/>
                  <a:pt x="12572" y="137033"/>
                </a:cubicBezTo>
                <a:cubicBezTo>
                  <a:pt x="8382" y="125476"/>
                  <a:pt x="6350" y="112522"/>
                  <a:pt x="6350" y="98297"/>
                </a:cubicBezTo>
                <a:cubicBezTo>
                  <a:pt x="6350" y="83947"/>
                  <a:pt x="8635" y="70993"/>
                  <a:pt x="13207" y="59436"/>
                </a:cubicBezTo>
                <a:cubicBezTo>
                  <a:pt x="17907" y="48005"/>
                  <a:pt x="24383" y="38354"/>
                  <a:pt x="32639" y="30480"/>
                </a:cubicBezTo>
                <a:cubicBezTo>
                  <a:pt x="40893" y="22733"/>
                  <a:pt x="50672" y="16763"/>
                  <a:pt x="62103" y="12572"/>
                </a:cubicBezTo>
                <a:cubicBezTo>
                  <a:pt x="73405" y="8382"/>
                  <a:pt x="85979" y="6350"/>
                  <a:pt x="9969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680834" y="1263650"/>
            <a:ext cx="124206" cy="194945"/>
          </a:xfrm>
          <a:custGeom>
            <a:avLst/>
            <a:gdLst>
              <a:gd name="connsiteX0" fmla="*/ 103632 w 124206"/>
              <a:gd name="connsiteY0" fmla="*/ 6350 h 194945"/>
              <a:gd name="connsiteX1" fmla="*/ 110871 w 124206"/>
              <a:gd name="connsiteY1" fmla="*/ 6730 h 194945"/>
              <a:gd name="connsiteX2" fmla="*/ 117856 w 124206"/>
              <a:gd name="connsiteY2" fmla="*/ 8127 h 194945"/>
              <a:gd name="connsiteX3" fmla="*/ 116458 w 124206"/>
              <a:gd name="connsiteY3" fmla="*/ 52197 h 194945"/>
              <a:gd name="connsiteX4" fmla="*/ 101219 w 124206"/>
              <a:gd name="connsiteY4" fmla="*/ 49783 h 194945"/>
              <a:gd name="connsiteX5" fmla="*/ 80391 w 124206"/>
              <a:gd name="connsiteY5" fmla="*/ 54991 h 194945"/>
              <a:gd name="connsiteX6" fmla="*/ 66929 w 124206"/>
              <a:gd name="connsiteY6" fmla="*/ 68833 h 194945"/>
              <a:gd name="connsiteX7" fmla="*/ 59435 w 124206"/>
              <a:gd name="connsiteY7" fmla="*/ 88011 h 194945"/>
              <a:gd name="connsiteX8" fmla="*/ 57150 w 124206"/>
              <a:gd name="connsiteY8" fmla="*/ 108966 h 194945"/>
              <a:gd name="connsiteX9" fmla="*/ 57150 w 124206"/>
              <a:gd name="connsiteY9" fmla="*/ 188594 h 194945"/>
              <a:gd name="connsiteX10" fmla="*/ 8128 w 124206"/>
              <a:gd name="connsiteY10" fmla="*/ 188594 h 194945"/>
              <a:gd name="connsiteX11" fmla="*/ 8128 w 124206"/>
              <a:gd name="connsiteY11" fmla="*/ 50038 h 194945"/>
              <a:gd name="connsiteX12" fmla="*/ 7746 w 124206"/>
              <a:gd name="connsiteY12" fmla="*/ 30352 h 194945"/>
              <a:gd name="connsiteX13" fmla="*/ 6350 w 124206"/>
              <a:gd name="connsiteY13" fmla="*/ 10667 h 194945"/>
              <a:gd name="connsiteX14" fmla="*/ 52578 w 124206"/>
              <a:gd name="connsiteY14" fmla="*/ 10667 h 194945"/>
              <a:gd name="connsiteX15" fmla="*/ 53594 w 124206"/>
              <a:gd name="connsiteY15" fmla="*/ 45085 h 194945"/>
              <a:gd name="connsiteX16" fmla="*/ 61595 w 124206"/>
              <a:gd name="connsiteY16" fmla="*/ 30733 h 194945"/>
              <a:gd name="connsiteX17" fmla="*/ 72771 w 124206"/>
              <a:gd name="connsiteY17" fmla="*/ 18414 h 194945"/>
              <a:gd name="connsiteX18" fmla="*/ 86741 w 124206"/>
              <a:gd name="connsiteY18" fmla="*/ 9778 h 194945"/>
              <a:gd name="connsiteX19" fmla="*/ 103632 w 124206"/>
              <a:gd name="connsiteY19" fmla="*/ 6350 h 194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24206" h="194945">
                <a:moveTo>
                  <a:pt x="103632" y="6350"/>
                </a:moveTo>
                <a:cubicBezTo>
                  <a:pt x="106298" y="6350"/>
                  <a:pt x="108711" y="6477"/>
                  <a:pt x="110871" y="6730"/>
                </a:cubicBezTo>
                <a:cubicBezTo>
                  <a:pt x="113157" y="6985"/>
                  <a:pt x="115443" y="7492"/>
                  <a:pt x="117856" y="8127"/>
                </a:cubicBezTo>
                <a:lnTo>
                  <a:pt x="116458" y="52197"/>
                </a:lnTo>
                <a:cubicBezTo>
                  <a:pt x="111759" y="50546"/>
                  <a:pt x="106553" y="49783"/>
                  <a:pt x="101219" y="49783"/>
                </a:cubicBezTo>
                <a:cubicBezTo>
                  <a:pt x="92836" y="49783"/>
                  <a:pt x="85979" y="51435"/>
                  <a:pt x="80391" y="54991"/>
                </a:cubicBezTo>
                <a:cubicBezTo>
                  <a:pt x="74803" y="58547"/>
                  <a:pt x="70358" y="63246"/>
                  <a:pt x="66929" y="68833"/>
                </a:cubicBezTo>
                <a:cubicBezTo>
                  <a:pt x="63500" y="74549"/>
                  <a:pt x="60959" y="81025"/>
                  <a:pt x="59435" y="88011"/>
                </a:cubicBezTo>
                <a:cubicBezTo>
                  <a:pt x="57911" y="95122"/>
                  <a:pt x="57150" y="102108"/>
                  <a:pt x="57150" y="108966"/>
                </a:cubicBezTo>
                <a:lnTo>
                  <a:pt x="57150" y="188594"/>
                </a:lnTo>
                <a:lnTo>
                  <a:pt x="8128" y="188594"/>
                </a:lnTo>
                <a:lnTo>
                  <a:pt x="8128" y="50038"/>
                </a:lnTo>
                <a:cubicBezTo>
                  <a:pt x="8128" y="43433"/>
                  <a:pt x="8001" y="36830"/>
                  <a:pt x="7746" y="30352"/>
                </a:cubicBezTo>
                <a:cubicBezTo>
                  <a:pt x="7493" y="23875"/>
                  <a:pt x="7111" y="17272"/>
                  <a:pt x="6350" y="10667"/>
                </a:cubicBezTo>
                <a:lnTo>
                  <a:pt x="52578" y="10667"/>
                </a:lnTo>
                <a:lnTo>
                  <a:pt x="53594" y="45085"/>
                </a:lnTo>
                <a:cubicBezTo>
                  <a:pt x="55753" y="40132"/>
                  <a:pt x="58420" y="35305"/>
                  <a:pt x="61595" y="30733"/>
                </a:cubicBezTo>
                <a:cubicBezTo>
                  <a:pt x="64770" y="26161"/>
                  <a:pt x="68453" y="21971"/>
                  <a:pt x="72771" y="18414"/>
                </a:cubicBezTo>
                <a:cubicBezTo>
                  <a:pt x="76961" y="14858"/>
                  <a:pt x="81660" y="12064"/>
                  <a:pt x="86741" y="9778"/>
                </a:cubicBezTo>
                <a:cubicBezTo>
                  <a:pt x="91821" y="7492"/>
                  <a:pt x="97535" y="6350"/>
                  <a:pt x="1036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20028" y="1215389"/>
            <a:ext cx="136016" cy="247015"/>
          </a:xfrm>
          <a:custGeom>
            <a:avLst/>
            <a:gdLst>
              <a:gd name="connsiteX0" fmla="*/ 87375 w 136016"/>
              <a:gd name="connsiteY0" fmla="*/ 6350 h 247015"/>
              <a:gd name="connsiteX1" fmla="*/ 87375 w 136016"/>
              <a:gd name="connsiteY1" fmla="*/ 58547 h 247015"/>
              <a:gd name="connsiteX2" fmla="*/ 127126 w 136016"/>
              <a:gd name="connsiteY2" fmla="*/ 58547 h 247015"/>
              <a:gd name="connsiteX3" fmla="*/ 127126 w 136016"/>
              <a:gd name="connsiteY3" fmla="*/ 91186 h 247015"/>
              <a:gd name="connsiteX4" fmla="*/ 87375 w 136016"/>
              <a:gd name="connsiteY4" fmla="*/ 91186 h 247015"/>
              <a:gd name="connsiteX5" fmla="*/ 87375 w 136016"/>
              <a:gd name="connsiteY5" fmla="*/ 178308 h 247015"/>
              <a:gd name="connsiteX6" fmla="*/ 91439 w 136016"/>
              <a:gd name="connsiteY6" fmla="*/ 197485 h 247015"/>
              <a:gd name="connsiteX7" fmla="*/ 108711 w 136016"/>
              <a:gd name="connsiteY7" fmla="*/ 205232 h 247015"/>
              <a:gd name="connsiteX8" fmla="*/ 128142 w 136016"/>
              <a:gd name="connsiteY8" fmla="*/ 201295 h 247015"/>
              <a:gd name="connsiteX9" fmla="*/ 129666 w 136016"/>
              <a:gd name="connsiteY9" fmla="*/ 233934 h 247015"/>
              <a:gd name="connsiteX10" fmla="*/ 109600 w 136016"/>
              <a:gd name="connsiteY10" fmla="*/ 239013 h 247015"/>
              <a:gd name="connsiteX11" fmla="*/ 88772 w 136016"/>
              <a:gd name="connsiteY11" fmla="*/ 240665 h 247015"/>
              <a:gd name="connsiteX12" fmla="*/ 63753 w 136016"/>
              <a:gd name="connsiteY12" fmla="*/ 236093 h 247015"/>
              <a:gd name="connsiteX13" fmla="*/ 48259 w 136016"/>
              <a:gd name="connsiteY13" fmla="*/ 223138 h 247015"/>
              <a:gd name="connsiteX14" fmla="*/ 40512 w 136016"/>
              <a:gd name="connsiteY14" fmla="*/ 203200 h 247015"/>
              <a:gd name="connsiteX15" fmla="*/ 38353 w 136016"/>
              <a:gd name="connsiteY15" fmla="*/ 177673 h 247015"/>
              <a:gd name="connsiteX16" fmla="*/ 38353 w 136016"/>
              <a:gd name="connsiteY16" fmla="*/ 91186 h 247015"/>
              <a:gd name="connsiteX17" fmla="*/ 6350 w 136016"/>
              <a:gd name="connsiteY17" fmla="*/ 91186 h 247015"/>
              <a:gd name="connsiteX18" fmla="*/ 6350 w 136016"/>
              <a:gd name="connsiteY18" fmla="*/ 58547 h 247015"/>
              <a:gd name="connsiteX19" fmla="*/ 38353 w 136016"/>
              <a:gd name="connsiteY19" fmla="*/ 58547 h 247015"/>
              <a:gd name="connsiteX20" fmla="*/ 38353 w 136016"/>
              <a:gd name="connsiteY20" fmla="*/ 22352 h 247015"/>
              <a:gd name="connsiteX21" fmla="*/ 87375 w 136016"/>
              <a:gd name="connsiteY21" fmla="*/ 6350 h 247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36016" h="247015">
                <a:moveTo>
                  <a:pt x="87375" y="6350"/>
                </a:moveTo>
                <a:lnTo>
                  <a:pt x="87375" y="58547"/>
                </a:lnTo>
                <a:lnTo>
                  <a:pt x="127126" y="58547"/>
                </a:lnTo>
                <a:lnTo>
                  <a:pt x="127126" y="91186"/>
                </a:lnTo>
                <a:lnTo>
                  <a:pt x="87375" y="91186"/>
                </a:lnTo>
                <a:lnTo>
                  <a:pt x="87375" y="178308"/>
                </a:lnTo>
                <a:cubicBezTo>
                  <a:pt x="87375" y="185927"/>
                  <a:pt x="88772" y="192277"/>
                  <a:pt x="91439" y="197485"/>
                </a:cubicBezTo>
                <a:cubicBezTo>
                  <a:pt x="94106" y="202565"/>
                  <a:pt x="99948" y="205232"/>
                  <a:pt x="108711" y="205232"/>
                </a:cubicBezTo>
                <a:cubicBezTo>
                  <a:pt x="115315" y="205232"/>
                  <a:pt x="121792" y="203962"/>
                  <a:pt x="128142" y="201295"/>
                </a:cubicBezTo>
                <a:lnTo>
                  <a:pt x="129666" y="233934"/>
                </a:lnTo>
                <a:cubicBezTo>
                  <a:pt x="123189" y="236093"/>
                  <a:pt x="116585" y="237744"/>
                  <a:pt x="109600" y="239013"/>
                </a:cubicBezTo>
                <a:cubicBezTo>
                  <a:pt x="102615" y="240157"/>
                  <a:pt x="95630" y="240665"/>
                  <a:pt x="88772" y="240665"/>
                </a:cubicBezTo>
                <a:cubicBezTo>
                  <a:pt x="78612" y="240665"/>
                  <a:pt x="70230" y="239141"/>
                  <a:pt x="63753" y="236093"/>
                </a:cubicBezTo>
                <a:cubicBezTo>
                  <a:pt x="57276" y="233045"/>
                  <a:pt x="52069" y="228727"/>
                  <a:pt x="48259" y="223138"/>
                </a:cubicBezTo>
                <a:cubicBezTo>
                  <a:pt x="44576" y="217677"/>
                  <a:pt x="41909" y="210947"/>
                  <a:pt x="40512" y="203200"/>
                </a:cubicBezTo>
                <a:cubicBezTo>
                  <a:pt x="39115" y="195326"/>
                  <a:pt x="38353" y="186944"/>
                  <a:pt x="38353" y="177673"/>
                </a:cubicBezTo>
                <a:lnTo>
                  <a:pt x="38353" y="91186"/>
                </a:lnTo>
                <a:lnTo>
                  <a:pt x="6350" y="91186"/>
                </a:lnTo>
                <a:lnTo>
                  <a:pt x="6350" y="58547"/>
                </a:lnTo>
                <a:lnTo>
                  <a:pt x="38353" y="58547"/>
                </a:lnTo>
                <a:lnTo>
                  <a:pt x="38353" y="22352"/>
                </a:lnTo>
                <a:lnTo>
                  <a:pt x="8737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39179" y="1205483"/>
            <a:ext cx="181356" cy="256921"/>
          </a:xfrm>
          <a:custGeom>
            <a:avLst/>
            <a:gdLst>
              <a:gd name="connsiteX0" fmla="*/ 102616 w 181356"/>
              <a:gd name="connsiteY0" fmla="*/ 6350 h 256921"/>
              <a:gd name="connsiteX1" fmla="*/ 132588 w 181356"/>
              <a:gd name="connsiteY1" fmla="*/ 8127 h 256921"/>
              <a:gd name="connsiteX2" fmla="*/ 162179 w 181356"/>
              <a:gd name="connsiteY2" fmla="*/ 13843 h 256921"/>
              <a:gd name="connsiteX3" fmla="*/ 160401 w 181356"/>
              <a:gd name="connsiteY3" fmla="*/ 52832 h 256921"/>
              <a:gd name="connsiteX4" fmla="*/ 133604 w 181356"/>
              <a:gd name="connsiteY4" fmla="*/ 45085 h 256921"/>
              <a:gd name="connsiteX5" fmla="*/ 105791 w 181356"/>
              <a:gd name="connsiteY5" fmla="*/ 42544 h 256921"/>
              <a:gd name="connsiteX6" fmla="*/ 90170 w 181356"/>
              <a:gd name="connsiteY6" fmla="*/ 43815 h 256921"/>
              <a:gd name="connsiteX7" fmla="*/ 75057 w 181356"/>
              <a:gd name="connsiteY7" fmla="*/ 48260 h 256921"/>
              <a:gd name="connsiteX8" fmla="*/ 63500 w 181356"/>
              <a:gd name="connsiteY8" fmla="*/ 57150 h 256921"/>
              <a:gd name="connsiteX9" fmla="*/ 58928 w 181356"/>
              <a:gd name="connsiteY9" fmla="*/ 71627 h 256921"/>
              <a:gd name="connsiteX10" fmla="*/ 62229 w 181356"/>
              <a:gd name="connsiteY10" fmla="*/ 82550 h 256921"/>
              <a:gd name="connsiteX11" fmla="*/ 70992 w 181356"/>
              <a:gd name="connsiteY11" fmla="*/ 91058 h 256921"/>
              <a:gd name="connsiteX12" fmla="*/ 82677 w 181356"/>
              <a:gd name="connsiteY12" fmla="*/ 97790 h 256921"/>
              <a:gd name="connsiteX13" fmla="*/ 95123 w 181356"/>
              <a:gd name="connsiteY13" fmla="*/ 102869 h 256921"/>
              <a:gd name="connsiteX14" fmla="*/ 120650 w 181356"/>
              <a:gd name="connsiteY14" fmla="*/ 112902 h 256921"/>
              <a:gd name="connsiteX15" fmla="*/ 142366 w 181356"/>
              <a:gd name="connsiteY15" fmla="*/ 123190 h 256921"/>
              <a:gd name="connsiteX16" fmla="*/ 159511 w 181356"/>
              <a:gd name="connsiteY16" fmla="*/ 136525 h 256921"/>
              <a:gd name="connsiteX17" fmla="*/ 170941 w 181356"/>
              <a:gd name="connsiteY17" fmla="*/ 154432 h 256921"/>
              <a:gd name="connsiteX18" fmla="*/ 175005 w 181356"/>
              <a:gd name="connsiteY18" fmla="*/ 178562 h 256921"/>
              <a:gd name="connsiteX19" fmla="*/ 166878 w 181356"/>
              <a:gd name="connsiteY19" fmla="*/ 211708 h 256921"/>
              <a:gd name="connsiteX20" fmla="*/ 145415 w 181356"/>
              <a:gd name="connsiteY20" fmla="*/ 234061 h 256921"/>
              <a:gd name="connsiteX21" fmla="*/ 115189 w 181356"/>
              <a:gd name="connsiteY21" fmla="*/ 246761 h 256921"/>
              <a:gd name="connsiteX22" fmla="*/ 80898 w 181356"/>
              <a:gd name="connsiteY22" fmla="*/ 250571 h 256921"/>
              <a:gd name="connsiteX23" fmla="*/ 44196 w 181356"/>
              <a:gd name="connsiteY23" fmla="*/ 248285 h 256921"/>
              <a:gd name="connsiteX24" fmla="*/ 8128 w 181356"/>
              <a:gd name="connsiteY24" fmla="*/ 240283 h 256921"/>
              <a:gd name="connsiteX25" fmla="*/ 9905 w 181356"/>
              <a:gd name="connsiteY25" fmla="*/ 199898 h 256921"/>
              <a:gd name="connsiteX26" fmla="*/ 42164 w 181356"/>
              <a:gd name="connsiteY26" fmla="*/ 211074 h 256921"/>
              <a:gd name="connsiteX27" fmla="*/ 76327 w 181356"/>
              <a:gd name="connsiteY27" fmla="*/ 214122 h 256921"/>
              <a:gd name="connsiteX28" fmla="*/ 92583 w 181356"/>
              <a:gd name="connsiteY28" fmla="*/ 212471 h 256921"/>
              <a:gd name="connsiteX29" fmla="*/ 107188 w 181356"/>
              <a:gd name="connsiteY29" fmla="*/ 207010 h 256921"/>
              <a:gd name="connsiteX30" fmla="*/ 117602 w 181356"/>
              <a:gd name="connsiteY30" fmla="*/ 196850 h 256921"/>
              <a:gd name="connsiteX31" fmla="*/ 121792 w 181356"/>
              <a:gd name="connsiteY31" fmla="*/ 180975 h 256921"/>
              <a:gd name="connsiteX32" fmla="*/ 117475 w 181356"/>
              <a:gd name="connsiteY32" fmla="*/ 168910 h 256921"/>
              <a:gd name="connsiteX33" fmla="*/ 107060 w 181356"/>
              <a:gd name="connsiteY33" fmla="*/ 159385 h 256921"/>
              <a:gd name="connsiteX34" fmla="*/ 93345 w 181356"/>
              <a:gd name="connsiteY34" fmla="*/ 151891 h 256921"/>
              <a:gd name="connsiteX35" fmla="*/ 79502 w 181356"/>
              <a:gd name="connsiteY35" fmla="*/ 145923 h 256921"/>
              <a:gd name="connsiteX36" fmla="*/ 55372 w 181356"/>
              <a:gd name="connsiteY36" fmla="*/ 135255 h 256921"/>
              <a:gd name="connsiteX37" fmla="*/ 35814 w 181356"/>
              <a:gd name="connsiteY37" fmla="*/ 125349 h 256921"/>
              <a:gd name="connsiteX38" fmla="*/ 20320 w 181356"/>
              <a:gd name="connsiteY38" fmla="*/ 112268 h 256921"/>
              <a:gd name="connsiteX39" fmla="*/ 10033 w 181356"/>
              <a:gd name="connsiteY39" fmla="*/ 95630 h 256921"/>
              <a:gd name="connsiteX40" fmla="*/ 6350 w 181356"/>
              <a:gd name="connsiteY40" fmla="*/ 74168 h 256921"/>
              <a:gd name="connsiteX41" fmla="*/ 15240 w 181356"/>
              <a:gd name="connsiteY41" fmla="*/ 41783 h 256921"/>
              <a:gd name="connsiteX42" fmla="*/ 38100 w 181356"/>
              <a:gd name="connsiteY42" fmla="*/ 20827 h 256921"/>
              <a:gd name="connsiteX43" fmla="*/ 69215 w 181356"/>
              <a:gd name="connsiteY43" fmla="*/ 9652 h 256921"/>
              <a:gd name="connsiteX44" fmla="*/ 102616 w 181356"/>
              <a:gd name="connsiteY44" fmla="*/ 6350 h 2569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181356" h="256921">
                <a:moveTo>
                  <a:pt x="102616" y="6350"/>
                </a:moveTo>
                <a:cubicBezTo>
                  <a:pt x="112776" y="6350"/>
                  <a:pt x="122809" y="6985"/>
                  <a:pt x="132588" y="8127"/>
                </a:cubicBezTo>
                <a:cubicBezTo>
                  <a:pt x="142366" y="9271"/>
                  <a:pt x="152273" y="11176"/>
                  <a:pt x="162179" y="13843"/>
                </a:cubicBezTo>
                <a:lnTo>
                  <a:pt x="160401" y="52832"/>
                </a:lnTo>
                <a:cubicBezTo>
                  <a:pt x="152146" y="49276"/>
                  <a:pt x="143255" y="46736"/>
                  <a:pt x="133604" y="45085"/>
                </a:cubicBezTo>
                <a:cubicBezTo>
                  <a:pt x="124079" y="43433"/>
                  <a:pt x="114808" y="42544"/>
                  <a:pt x="105791" y="42544"/>
                </a:cubicBezTo>
                <a:cubicBezTo>
                  <a:pt x="100838" y="42544"/>
                  <a:pt x="95630" y="42926"/>
                  <a:pt x="90170" y="43815"/>
                </a:cubicBezTo>
                <a:cubicBezTo>
                  <a:pt x="84709" y="44577"/>
                  <a:pt x="79629" y="46101"/>
                  <a:pt x="75057" y="48260"/>
                </a:cubicBezTo>
                <a:cubicBezTo>
                  <a:pt x="70485" y="50419"/>
                  <a:pt x="66548" y="53340"/>
                  <a:pt x="63500" y="57150"/>
                </a:cubicBezTo>
                <a:cubicBezTo>
                  <a:pt x="60452" y="60833"/>
                  <a:pt x="58928" y="65786"/>
                  <a:pt x="58928" y="71627"/>
                </a:cubicBezTo>
                <a:cubicBezTo>
                  <a:pt x="58928" y="75691"/>
                  <a:pt x="60071" y="79248"/>
                  <a:pt x="62229" y="82550"/>
                </a:cubicBezTo>
                <a:cubicBezTo>
                  <a:pt x="64516" y="85725"/>
                  <a:pt x="67436" y="88519"/>
                  <a:pt x="70992" y="91058"/>
                </a:cubicBezTo>
                <a:cubicBezTo>
                  <a:pt x="74548" y="93472"/>
                  <a:pt x="78359" y="95758"/>
                  <a:pt x="82677" y="97790"/>
                </a:cubicBezTo>
                <a:cubicBezTo>
                  <a:pt x="86995" y="99822"/>
                  <a:pt x="91059" y="101473"/>
                  <a:pt x="95123" y="102869"/>
                </a:cubicBezTo>
                <a:lnTo>
                  <a:pt x="120650" y="112902"/>
                </a:lnTo>
                <a:cubicBezTo>
                  <a:pt x="128523" y="115951"/>
                  <a:pt x="135763" y="119380"/>
                  <a:pt x="142366" y="123190"/>
                </a:cubicBezTo>
                <a:cubicBezTo>
                  <a:pt x="148971" y="127000"/>
                  <a:pt x="154685" y="131444"/>
                  <a:pt x="159511" y="136525"/>
                </a:cubicBezTo>
                <a:cubicBezTo>
                  <a:pt x="164465" y="141605"/>
                  <a:pt x="168148" y="147574"/>
                  <a:pt x="170941" y="154432"/>
                </a:cubicBezTo>
                <a:cubicBezTo>
                  <a:pt x="173609" y="161290"/>
                  <a:pt x="175005" y="169291"/>
                  <a:pt x="175005" y="178562"/>
                </a:cubicBezTo>
                <a:cubicBezTo>
                  <a:pt x="175005" y="191516"/>
                  <a:pt x="172339" y="202691"/>
                  <a:pt x="166878" y="211708"/>
                </a:cubicBezTo>
                <a:cubicBezTo>
                  <a:pt x="161416" y="220852"/>
                  <a:pt x="154178" y="228346"/>
                  <a:pt x="145415" y="234061"/>
                </a:cubicBezTo>
                <a:cubicBezTo>
                  <a:pt x="136525" y="239902"/>
                  <a:pt x="126365" y="244094"/>
                  <a:pt x="115189" y="246761"/>
                </a:cubicBezTo>
                <a:cubicBezTo>
                  <a:pt x="103885" y="249301"/>
                  <a:pt x="92455" y="250571"/>
                  <a:pt x="80898" y="250571"/>
                </a:cubicBezTo>
                <a:cubicBezTo>
                  <a:pt x="68579" y="250571"/>
                  <a:pt x="56388" y="249808"/>
                  <a:pt x="44196" y="248285"/>
                </a:cubicBezTo>
                <a:cubicBezTo>
                  <a:pt x="32004" y="246761"/>
                  <a:pt x="19939" y="244094"/>
                  <a:pt x="8128" y="240283"/>
                </a:cubicBezTo>
                <a:lnTo>
                  <a:pt x="9905" y="199898"/>
                </a:lnTo>
                <a:cubicBezTo>
                  <a:pt x="20320" y="205358"/>
                  <a:pt x="31115" y="209041"/>
                  <a:pt x="42164" y="211074"/>
                </a:cubicBezTo>
                <a:cubicBezTo>
                  <a:pt x="53340" y="213105"/>
                  <a:pt x="64642" y="214122"/>
                  <a:pt x="76327" y="214122"/>
                </a:cubicBezTo>
                <a:cubicBezTo>
                  <a:pt x="81788" y="214122"/>
                  <a:pt x="87122" y="213487"/>
                  <a:pt x="92583" y="212471"/>
                </a:cubicBezTo>
                <a:cubicBezTo>
                  <a:pt x="98044" y="211455"/>
                  <a:pt x="102870" y="209550"/>
                  <a:pt x="107188" y="207010"/>
                </a:cubicBezTo>
                <a:cubicBezTo>
                  <a:pt x="111505" y="204343"/>
                  <a:pt x="114935" y="201041"/>
                  <a:pt x="117602" y="196850"/>
                </a:cubicBezTo>
                <a:cubicBezTo>
                  <a:pt x="120396" y="192658"/>
                  <a:pt x="121792" y="187452"/>
                  <a:pt x="121792" y="180975"/>
                </a:cubicBezTo>
                <a:cubicBezTo>
                  <a:pt x="121792" y="176530"/>
                  <a:pt x="120269" y="172466"/>
                  <a:pt x="117475" y="168910"/>
                </a:cubicBezTo>
                <a:cubicBezTo>
                  <a:pt x="114680" y="165354"/>
                  <a:pt x="111125" y="162179"/>
                  <a:pt x="107060" y="159385"/>
                </a:cubicBezTo>
                <a:cubicBezTo>
                  <a:pt x="102870" y="156591"/>
                  <a:pt x="98298" y="154051"/>
                  <a:pt x="93345" y="151891"/>
                </a:cubicBezTo>
                <a:cubicBezTo>
                  <a:pt x="88391" y="149733"/>
                  <a:pt x="83692" y="147827"/>
                  <a:pt x="79502" y="145923"/>
                </a:cubicBezTo>
                <a:lnTo>
                  <a:pt x="55372" y="135255"/>
                </a:lnTo>
                <a:cubicBezTo>
                  <a:pt x="48260" y="132333"/>
                  <a:pt x="41783" y="129032"/>
                  <a:pt x="35814" y="125349"/>
                </a:cubicBezTo>
                <a:cubicBezTo>
                  <a:pt x="29845" y="121538"/>
                  <a:pt x="24765" y="117221"/>
                  <a:pt x="20320" y="112268"/>
                </a:cubicBezTo>
                <a:cubicBezTo>
                  <a:pt x="16002" y="107441"/>
                  <a:pt x="12573" y="101854"/>
                  <a:pt x="10033" y="95630"/>
                </a:cubicBezTo>
                <a:cubicBezTo>
                  <a:pt x="7620" y="89408"/>
                  <a:pt x="6350" y="82169"/>
                  <a:pt x="6350" y="74168"/>
                </a:cubicBezTo>
                <a:cubicBezTo>
                  <a:pt x="6350" y="61341"/>
                  <a:pt x="9271" y="50546"/>
                  <a:pt x="15240" y="41783"/>
                </a:cubicBezTo>
                <a:cubicBezTo>
                  <a:pt x="21082" y="33019"/>
                  <a:pt x="28829" y="26035"/>
                  <a:pt x="38100" y="20827"/>
                </a:cubicBezTo>
                <a:cubicBezTo>
                  <a:pt x="47498" y="15621"/>
                  <a:pt x="57785" y="11938"/>
                  <a:pt x="69215" y="9652"/>
                </a:cubicBezTo>
                <a:cubicBezTo>
                  <a:pt x="80517" y="7493"/>
                  <a:pt x="91694" y="6350"/>
                  <a:pt x="1026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3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155700"/>
            <a:ext cx="1333500" cy="4191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8700" y="1181100"/>
            <a:ext cx="1028700" cy="3175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87500"/>
            <a:ext cx="8458200" cy="424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17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65100" y="406400"/>
            <a:ext cx="8674100" cy="591956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Storm：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为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流式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的实时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数据处理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引擎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Storm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广泛应用于</a:t>
            </a:r>
            <a:r>
              <a:rPr lang="en-US" altLang="zh-CN" sz="1596" b="1" dirty="0" err="1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实时分析，在线持续计算</a:t>
            </a:r>
            <a:r>
              <a:rPr lang="en-US" altLang="zh-CN" sz="15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等领域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2974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8889"/>
          <a:stretch/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0500" y="215900"/>
            <a:ext cx="731770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Storm处理原理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，可以认为是一个分布式事件处理引擎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803400" y="51054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特征匹配</a:t>
            </a:r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bolt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0" y="51689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统计bolt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2900" y="5118100"/>
            <a:ext cx="495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异常行为</a:t>
            </a:r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检测bolt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输出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58801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拦截模块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" y="4559300"/>
            <a:ext cx="2387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993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9939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1562100"/>
            <a:ext cx="101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30300" y="1485900"/>
            <a:ext cx="228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数据不存储，先计算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2019300"/>
            <a:ext cx="1016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30300" y="1981200"/>
            <a:ext cx="2171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事件驱动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6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实时响应，低延迟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连续查询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光纤</a:t>
            </a:r>
          </a:p>
          <a:p>
            <a:pPr>
              <a:lnSpc>
                <a:spcPts val="6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MQ输入</a:t>
            </a:r>
          </a:p>
          <a:p>
            <a:pPr>
              <a:lnSpc>
                <a:spcPts val="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scribe</a:t>
            </a:r>
          </a:p>
          <a:p>
            <a:pPr>
              <a:lnSpc>
                <a:spcPts val="5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旁路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4900" y="20193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Event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Data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861300" y="2019300"/>
            <a:ext cx="520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Alerts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Actions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1841500"/>
            <a:ext cx="2298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0" algn="l"/>
              </a:tabLst>
            </a:pP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No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waiting;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Results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delivered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in-flight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Queries</a:t>
            </a:r>
          </a:p>
        </p:txBody>
      </p:sp>
      <p:sp>
        <p:nvSpPr>
          <p:cNvPr id="18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"/>
          <p:cNvSpPr txBox="1"/>
          <p:nvPr/>
        </p:nvSpPr>
        <p:spPr>
          <a:xfrm>
            <a:off x="165100" y="406400"/>
            <a:ext cx="8674100" cy="674030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YARN：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分布式计算资源调度框架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通用资源调度框架，包括多计算引擎下的资源竞争与调度问题提高计算资源利用率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09762"/>
            <a:ext cx="8001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5071" y="4504944"/>
            <a:ext cx="4303776" cy="1709927"/>
          </a:xfrm>
          <a:custGeom>
            <a:avLst/>
            <a:gdLst>
              <a:gd name="connsiteX0" fmla="*/ 12954 w 4303776"/>
              <a:gd name="connsiteY0" fmla="*/ 1696973 h 1709927"/>
              <a:gd name="connsiteX1" fmla="*/ 4290822 w 4303776"/>
              <a:gd name="connsiteY1" fmla="*/ 1696973 h 1709927"/>
              <a:gd name="connsiteX2" fmla="*/ 4290822 w 4303776"/>
              <a:gd name="connsiteY2" fmla="*/ 12953 h 1709927"/>
              <a:gd name="connsiteX3" fmla="*/ 12954 w 4303776"/>
              <a:gd name="connsiteY3" fmla="*/ 12953 h 1709927"/>
              <a:gd name="connsiteX4" fmla="*/ 12954 w 4303776"/>
              <a:gd name="connsiteY4" fmla="*/ 1696973 h 1709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03776" h="1709927">
                <a:moveTo>
                  <a:pt x="12954" y="1696973"/>
                </a:moveTo>
                <a:lnTo>
                  <a:pt x="4290822" y="1696973"/>
                </a:lnTo>
                <a:lnTo>
                  <a:pt x="4290822" y="12953"/>
                </a:lnTo>
                <a:lnTo>
                  <a:pt x="12954" y="12953"/>
                </a:lnTo>
                <a:lnTo>
                  <a:pt x="12954" y="169697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533400"/>
            <a:ext cx="9042400" cy="5537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" y="393700"/>
            <a:ext cx="6905737" cy="5765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HBase原理简介－分布式数据库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随机读写存储能力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HRegionServer内部管理了一系列HRegion对象，每个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HRegion对应Table中的一个Region。HRegion由多个Store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组成。每个Store对应Table中的一个Column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Family的存储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，即一个Store管理一个Region上的一个列族（CF）。每个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Store包含一个MemStore和0到多个StoreFile。Store是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HBase的存储核心，由MemStore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StoreFile组成。</a:t>
            </a:r>
          </a:p>
        </p:txBody>
      </p:sp>
    </p:spTree>
    <p:extLst>
      <p:ext uri="{BB962C8B-B14F-4D97-AF65-F5344CB8AC3E}">
        <p14:creationId xmlns:p14="http://schemas.microsoft.com/office/powerpoint/2010/main" val="285916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8889"/>
          <a:stretch/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0500" y="215900"/>
            <a:ext cx="731770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Storm处理原理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，可以认为是一个分布式事件处理引擎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803400" y="51054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特征匹配</a:t>
            </a:r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bolt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0" y="51689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统计bolt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2900" y="5118100"/>
            <a:ext cx="495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异常行为</a:t>
            </a:r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检测bolt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输出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58801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拦截模块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" y="4559300"/>
            <a:ext cx="2387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993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9939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1562100"/>
            <a:ext cx="101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30300" y="1485900"/>
            <a:ext cx="228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数据不存储，先计算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2019300"/>
            <a:ext cx="1016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30300" y="1981200"/>
            <a:ext cx="2171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事件驱动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6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实时响应，低延迟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连续查询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光纤</a:t>
            </a:r>
          </a:p>
          <a:p>
            <a:pPr>
              <a:lnSpc>
                <a:spcPts val="6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MQ输入</a:t>
            </a:r>
          </a:p>
          <a:p>
            <a:pPr>
              <a:lnSpc>
                <a:spcPts val="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scribe</a:t>
            </a:r>
          </a:p>
          <a:p>
            <a:pPr>
              <a:lnSpc>
                <a:spcPts val="5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旁路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4900" y="20193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Event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Data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861300" y="2019300"/>
            <a:ext cx="520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Alerts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Actions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1841500"/>
            <a:ext cx="2298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0" algn="l"/>
              </a:tabLst>
            </a:pP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No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waiting;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Results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delivered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in-flight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Queries</a:t>
            </a:r>
          </a:p>
        </p:txBody>
      </p:sp>
      <p:sp>
        <p:nvSpPr>
          <p:cNvPr id="18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"/>
          <p:cNvSpPr txBox="1"/>
          <p:nvPr/>
        </p:nvSpPr>
        <p:spPr>
          <a:xfrm>
            <a:off x="165100" y="406400"/>
            <a:ext cx="8674100" cy="793294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HIVE：</a:t>
            </a: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由facebook开源，最初用于解决海量结构化的日志数据统计问题，通常用于离线分析。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Hive定义了一种类似SQL的查询语言(HQL),将SQL转化为MapReduce任务在Hadoop上执行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平台上提供了</a:t>
            </a:r>
            <a:r>
              <a:rPr lang="en-US" altLang="zh-CN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语言工具</a:t>
            </a: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9" y="2146300"/>
            <a:ext cx="8473983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16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495300"/>
            <a:ext cx="6350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711200"/>
            <a:ext cx="4217501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3504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目录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98500" algn="l"/>
              </a:tabLst>
            </a:pPr>
            <a:r>
              <a:rPr lang="en-US" altLang="zh-CN" sz="2198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1.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8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大数据概念与</a:t>
            </a:r>
            <a:r>
              <a:rPr lang="en-US" altLang="zh-CN" sz="2198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2198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核心组件</a:t>
            </a:r>
            <a:endParaRPr lang="en-US" altLang="zh-CN" sz="2198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生态其他组件介绍</a:t>
            </a:r>
            <a:endParaRPr lang="en-US" altLang="zh-CN" sz="2195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3.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大数据架构简介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8889"/>
          <a:stretch/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0500" y="215900"/>
            <a:ext cx="731770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Storm处理原理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，可以认为是一个分布式事件处理引擎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803400" y="51054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特征匹配</a:t>
            </a:r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bolt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0" y="51689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统计bolt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2900" y="5118100"/>
            <a:ext cx="495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异常行为</a:t>
            </a:r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检测bolt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输出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58801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拦截模块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" y="4559300"/>
            <a:ext cx="2387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993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9939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1562100"/>
            <a:ext cx="101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30300" y="1485900"/>
            <a:ext cx="228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数据不存储，先计算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2019300"/>
            <a:ext cx="1016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30300" y="1981200"/>
            <a:ext cx="2171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事件驱动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6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实时响应，低延迟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连续查询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光纤</a:t>
            </a:r>
          </a:p>
          <a:p>
            <a:pPr>
              <a:lnSpc>
                <a:spcPts val="6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MQ输入</a:t>
            </a:r>
          </a:p>
          <a:p>
            <a:pPr>
              <a:lnSpc>
                <a:spcPts val="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scribe</a:t>
            </a:r>
          </a:p>
          <a:p>
            <a:pPr>
              <a:lnSpc>
                <a:spcPts val="5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旁路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4900" y="20193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Event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Data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861300" y="2019300"/>
            <a:ext cx="520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Alerts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Actions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1841500"/>
            <a:ext cx="2298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0" algn="l"/>
              </a:tabLst>
            </a:pP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No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waiting;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Results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delivered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in-flight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Queries</a:t>
            </a:r>
          </a:p>
        </p:txBody>
      </p:sp>
      <p:sp>
        <p:nvSpPr>
          <p:cNvPr id="18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"/>
          <p:cNvSpPr txBox="1"/>
          <p:nvPr/>
        </p:nvSpPr>
        <p:spPr>
          <a:xfrm>
            <a:off x="165100" y="406400"/>
            <a:ext cx="8674100" cy="75353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Sqoop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：</a:t>
            </a: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Sqoop是SQL-to-Hadoop的缩写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，主要用于传统数据库和Hadoop之前传输数据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Sqoop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数据的导入和导出本质上是Mapreduce程序，充分利用了MR的并行化和容错性。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08" y="3595436"/>
            <a:ext cx="6600825" cy="31345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08" y="1623475"/>
            <a:ext cx="6800850" cy="1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23459" y="838200"/>
            <a:ext cx="4177283" cy="4501896"/>
          </a:xfrm>
          <a:custGeom>
            <a:avLst/>
            <a:gdLst>
              <a:gd name="connsiteX0" fmla="*/ 0 w 4177283"/>
              <a:gd name="connsiteY0" fmla="*/ 4501896 h 4501896"/>
              <a:gd name="connsiteX1" fmla="*/ 4177283 w 4177283"/>
              <a:gd name="connsiteY1" fmla="*/ 4501896 h 4501896"/>
              <a:gd name="connsiteX2" fmla="*/ 4177283 w 4177283"/>
              <a:gd name="connsiteY2" fmla="*/ 0 h 4501896"/>
              <a:gd name="connsiteX3" fmla="*/ 0 w 4177283"/>
              <a:gd name="connsiteY3" fmla="*/ 0 h 4501896"/>
              <a:gd name="connsiteX4" fmla="*/ 0 w 4177283"/>
              <a:gd name="connsiteY4" fmla="*/ 4501896 h 4501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77283" h="4501896">
                <a:moveTo>
                  <a:pt x="0" y="4501896"/>
                </a:moveTo>
                <a:lnTo>
                  <a:pt x="4177283" y="4501896"/>
                </a:lnTo>
                <a:lnTo>
                  <a:pt x="4177283" y="0"/>
                </a:lnTo>
                <a:lnTo>
                  <a:pt x="0" y="0"/>
                </a:lnTo>
                <a:lnTo>
                  <a:pt x="0" y="45018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914400"/>
            <a:ext cx="4508500" cy="473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" y="254000"/>
            <a:ext cx="8620950" cy="24057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813300" algn="l"/>
                <a:tab pos="48641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ZooKeeper简介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4813300" algn="l"/>
                <a:tab pos="4864100" algn="l"/>
              </a:tabLs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源自Google的Chubby论文，发表于2006年11月，Zookeeper是Chubby克隆版。</a:t>
            </a:r>
          </a:p>
          <a:p>
            <a:pPr>
              <a:lnSpc>
                <a:spcPts val="3100"/>
              </a:lnSpc>
              <a:tabLst>
                <a:tab pos="4813300" algn="l"/>
                <a:tab pos="4864100" algn="l"/>
              </a:tabLst>
            </a:pPr>
            <a:r>
              <a: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解决分布式环境下的数据管理问题：统一命名，状态同步，集群管理，配置同步等。</a:t>
            </a:r>
          </a:p>
          <a:p>
            <a:pPr>
              <a:lnSpc>
                <a:spcPts val="3100"/>
              </a:lnSpc>
              <a:tabLst>
                <a:tab pos="4813300" algn="l"/>
                <a:tab pos="48641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813300" algn="l"/>
                <a:tab pos="4864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262626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提供分布式锁的服务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  <a:p>
            <a:pPr>
              <a:lnSpc>
                <a:spcPts val="2100"/>
              </a:lnSpc>
              <a:tabLst>
                <a:tab pos="4813300" algn="l"/>
                <a:tab pos="4864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例如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，多个Master进程竞争主Master角色时，怎么样保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07521" y="2615778"/>
            <a:ext cx="3805529" cy="42780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证仅有一个Active角色存在？这就需要一个分布式的锁机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制来保证。多个Master进程都尝试着去ZooKeeper中写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入一个对应的节点，该节点只能被一个Master进程创建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成功，创建成功的Master进程就是Active角色。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提供了事件侦听机制。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例如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，主Master进程宕掉之后，其它的备Master如何能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够快速的接管？这个过程中，备Master在侦听那个对应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的ZooKeeper节点。主Master进程宕掉之后，该节点会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被删除，那么，其它的备Master就可以收到相应的消息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200" b="1" dirty="0" err="1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个别场景，可充当一个微型</a:t>
            </a:r>
            <a:r>
              <a:rPr lang="zh-CN" altLang="en-US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配置</a:t>
            </a:r>
            <a:r>
              <a:rPr lang="en-US" altLang="zh-CN" sz="1200" b="1" dirty="0" err="1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数据库角色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例如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，在ZooKeeper中存放了Root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Region的地址（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Root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Region原来是存在ZooKeeper中的！），此时，可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200" dirty="0" err="1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以将它理解成一个微型数据库</a:t>
            </a:r>
            <a:r>
              <a:rPr lang="en-US" altLang="zh-CN" sz="1200" dirty="0">
                <a:solidFill>
                  <a:srgbClr val="262626"/>
                </a:solidFill>
                <a:latin typeface="MS Shell Dlg" pitchFamily="18" charset="0"/>
                <a:cs typeface="MS Shell Dlg" pitchFamily="18" charset="0"/>
              </a:rPr>
              <a:t>。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endParaRPr lang="en-US" altLang="zh-CN" sz="1200" dirty="0">
              <a:solidFill>
                <a:srgbClr val="262626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2100"/>
              </a:lnSpc>
              <a:tabLst>
                <a:tab pos="50800" algn="l"/>
              </a:tabLst>
            </a:pPr>
            <a:endParaRPr lang="en-US" altLang="zh-CN" sz="1200" dirty="0">
              <a:solidFill>
                <a:srgbClr val="262626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073400" y="1638300"/>
            <a:ext cx="148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“Master-1,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Congratulations!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You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active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one!”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“Sorry,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Master-2.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active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seat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has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been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taken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others.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Please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patient!”</a:t>
            </a:r>
          </a:p>
        </p:txBody>
      </p:sp>
    </p:spTree>
    <p:extLst>
      <p:ext uri="{BB962C8B-B14F-4D97-AF65-F5344CB8AC3E}">
        <p14:creationId xmlns:p14="http://schemas.microsoft.com/office/powerpoint/2010/main" val="973788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8889"/>
          <a:stretch/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172200" y="6502400"/>
            <a:ext cx="55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90500" y="215900"/>
            <a:ext cx="731770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Storm处理原理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，可以认为是一个分布式事件处理引擎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803400" y="51054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特征匹配</a:t>
            </a:r>
          </a:p>
          <a:p>
            <a:pPr>
              <a:lnSpc>
                <a:spcPts val="1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bolt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0" y="51689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统计bolt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2900" y="5118100"/>
            <a:ext cx="495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异常行为</a:t>
            </a:r>
          </a:p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检测bolt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输出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58801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拦截模块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" y="4559300"/>
            <a:ext cx="2387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993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spout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9939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拦截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7400" y="1562100"/>
            <a:ext cx="101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30300" y="1485900"/>
            <a:ext cx="228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数据不存储，先计算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7400" y="2019300"/>
            <a:ext cx="1016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777777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30300" y="1981200"/>
            <a:ext cx="2171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事件驱动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6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实时响应，低延迟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sz="2004" dirty="0">
                <a:solidFill>
                  <a:srgbClr val="0000CC"/>
                </a:solidFill>
                <a:latin typeface="MS Shell Dlg" pitchFamily="18" charset="0"/>
                <a:cs typeface="MS Shell Dlg" pitchFamily="18" charset="0"/>
              </a:rPr>
              <a:t>连续查询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光纤</a:t>
            </a:r>
          </a:p>
          <a:p>
            <a:pPr>
              <a:lnSpc>
                <a:spcPts val="6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MQ输入</a:t>
            </a:r>
          </a:p>
          <a:p>
            <a:pPr>
              <a:lnSpc>
                <a:spcPts val="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scribe</a:t>
            </a:r>
          </a:p>
          <a:p>
            <a:pPr>
              <a:lnSpc>
                <a:spcPts val="500"/>
              </a:lnSpc>
              <a:tabLst>
                <a:tab pos="139700" algn="l"/>
                <a:tab pos="6985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05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旁路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4900" y="20193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Event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Data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861300" y="2019300"/>
            <a:ext cx="520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Alerts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Actions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1841500"/>
            <a:ext cx="2298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0" algn="l"/>
              </a:tabLst>
            </a:pP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No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waiting;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Results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delivered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in-flight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323232"/>
                </a:solidFill>
                <a:latin typeface="MS Shell Dlg" pitchFamily="18" charset="0"/>
                <a:cs typeface="MS Shell Dlg" pitchFamily="18" charset="0"/>
              </a:rPr>
              <a:t>Queries</a:t>
            </a:r>
          </a:p>
        </p:txBody>
      </p:sp>
      <p:sp>
        <p:nvSpPr>
          <p:cNvPr id="18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"/>
          <p:cNvSpPr txBox="1"/>
          <p:nvPr/>
        </p:nvSpPr>
        <p:spPr>
          <a:xfrm>
            <a:off x="165100" y="406400"/>
            <a:ext cx="8674100" cy="600933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其他组件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：</a:t>
            </a:r>
          </a:p>
          <a:p>
            <a:pPr>
              <a:lnSpc>
                <a:spcPts val="3100"/>
              </a:lnSpc>
              <a:tabLst>
                <a:tab pos="584200" algn="l"/>
              </a:tabLst>
            </a:pP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日志收集：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Flume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，流式数据收集</a:t>
            </a:r>
            <a:endParaRPr lang="en-US" altLang="zh-CN" sz="20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分布式消息组件：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Kafka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，可用于实时数据采集</a:t>
            </a:r>
            <a:endParaRPr lang="en-US" altLang="zh-CN" sz="20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HBASE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上的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SQL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Phoenix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，使用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SQL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查询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HBASE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的数据。目的是想通过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	HBASE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来完成传统数据库的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OLTP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功能。</a:t>
            </a:r>
            <a:endParaRPr lang="en-US" altLang="zh-CN" sz="20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数据挖掘算法与库：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Mahout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</a:t>
            </a:r>
            <a:r>
              <a:rPr lang="en-US" altLang="zh-CN" sz="20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weka</a:t>
            </a:r>
            <a:endParaRPr lang="en-US" altLang="zh-CN" sz="20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数据分析脚本语言：</a:t>
            </a:r>
            <a:r>
              <a:rPr lang="en-US" altLang="zh-CN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Pig</a:t>
            </a:r>
            <a:r>
              <a:rPr lang="zh-CN" altLang="en-US" sz="20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sym typeface="Times New Roman" panose="02020603050405020304" pitchFamily="18" charset="0"/>
              </a:rPr>
              <a:t>披着脚本语言外衣的MapReduce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r>
              <a:rPr lang="en-US" altLang="zh-CN" sz="2000" dirty="0" err="1">
                <a:latin typeface="Times New Roman" panose="02020603050405020304" pitchFamily="18" charset="0"/>
                <a:sym typeface="Times New Roman" panose="02020603050405020304" pitchFamily="18" charset="0"/>
              </a:rPr>
              <a:t>为了突破Hive</a:t>
            </a:r>
            <a:r>
              <a:rPr lang="en-US" altLang="zh-CN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SQL表达能力的限制，采用了一种更具有表达能力的脚本语言PIG。由于pig语言强大的表达能力，Twitter甚至基于Pig实现了一个大规模机器学习平台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000" dirty="0" err="1">
                <a:latin typeface="Times New Roman" panose="02020603050405020304" pitchFamily="18" charset="0"/>
                <a:sym typeface="Times New Roman" panose="02020603050405020304" pitchFamily="18" charset="0"/>
              </a:rPr>
              <a:t>Ambari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sym typeface="Times New Roman" panose="02020603050405020304" pitchFamily="18" charset="0"/>
              </a:rPr>
              <a:t>hadoop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集群节点部署与安装，以及运行监控，解决集群运维可视化问题</a:t>
            </a:r>
            <a:endParaRPr lang="en-US" altLang="zh-CN" sz="20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Hue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sym typeface="Times New Roman" panose="02020603050405020304" pitchFamily="18" charset="0"/>
              </a:rPr>
              <a:t>hadoop</a:t>
            </a: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集群的数据分析与访问界面，解决集群计算与存储能力的可视化访问题。</a:t>
            </a:r>
            <a:endParaRPr lang="en-US" altLang="zh-CN" sz="20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100"/>
              </a:lnSpc>
              <a:tabLst>
                <a:tab pos="584200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。。。。</a:t>
            </a:r>
            <a:endParaRPr lang="en-US" altLang="zh-CN" sz="20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4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495300"/>
            <a:ext cx="6350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711200"/>
            <a:ext cx="3646832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3504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目录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98500" algn="l"/>
              </a:tabLst>
            </a:pPr>
            <a:r>
              <a:rPr lang="en-US" altLang="zh-CN" sz="21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1.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8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大数据概念与hadoop简介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98500" algn="l"/>
              </a:tabLst>
            </a:pPr>
            <a:r>
              <a:rPr lang="en-US" altLang="zh-CN" sz="21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 </a:t>
            </a:r>
            <a:r>
              <a:rPr lang="en-US" altLang="zh-CN" sz="2198" dirty="0" err="1">
                <a:solidFill>
                  <a:schemeClr val="bg1">
                    <a:lumMod val="50000"/>
                  </a:schemeClr>
                </a:solidFill>
                <a:latin typeface="MS Shell Dlg" pitchFamily="18" charset="0"/>
                <a:cs typeface="MS Shell Dlg" pitchFamily="18" charset="0"/>
              </a:rPr>
              <a:t>hadoop</a:t>
            </a:r>
            <a:r>
              <a:rPr lang="zh-CN" altLang="en-US" sz="2198" dirty="0">
                <a:solidFill>
                  <a:schemeClr val="bg1">
                    <a:lumMod val="50000"/>
                  </a:schemeClr>
                </a:solidFill>
                <a:latin typeface="MS Shell Dlg" pitchFamily="18" charset="0"/>
                <a:cs typeface="MS Shell Dlg" pitchFamily="18" charset="0"/>
              </a:rPr>
              <a:t>生态重要组件介绍</a:t>
            </a:r>
            <a:endParaRPr lang="en-US" altLang="zh-CN" sz="2198" dirty="0">
              <a:solidFill>
                <a:schemeClr val="bg1">
                  <a:lumMod val="50000"/>
                </a:schemeClr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3.   </a:t>
            </a:r>
            <a:r>
              <a:rPr lang="en-US" altLang="zh-CN" sz="2195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  <a:r>
              <a:rPr lang="zh-CN" altLang="en-US" sz="2195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企业应用与</a:t>
            </a:r>
            <a:r>
              <a:rPr lang="en-US" altLang="zh-CN" sz="2195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架构</a:t>
            </a:r>
            <a:endParaRPr lang="en-US" altLang="zh-CN" sz="2195" b="1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6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21563" y="1101852"/>
            <a:ext cx="1690116" cy="4457700"/>
          </a:xfrm>
          <a:custGeom>
            <a:avLst/>
            <a:gdLst>
              <a:gd name="connsiteX0" fmla="*/ 0 w 1690116"/>
              <a:gd name="connsiteY0" fmla="*/ 70738 h 4457700"/>
              <a:gd name="connsiteX1" fmla="*/ 70688 w 1690116"/>
              <a:gd name="connsiteY1" fmla="*/ 0 h 4457700"/>
              <a:gd name="connsiteX2" fmla="*/ 1619377 w 1690116"/>
              <a:gd name="connsiteY2" fmla="*/ 0 h 4457700"/>
              <a:gd name="connsiteX3" fmla="*/ 1690115 w 1690116"/>
              <a:gd name="connsiteY3" fmla="*/ 70738 h 4457700"/>
              <a:gd name="connsiteX4" fmla="*/ 1690115 w 1690116"/>
              <a:gd name="connsiteY4" fmla="*/ 4386961 h 4457700"/>
              <a:gd name="connsiteX5" fmla="*/ 1619377 w 1690116"/>
              <a:gd name="connsiteY5" fmla="*/ 4457700 h 4457700"/>
              <a:gd name="connsiteX6" fmla="*/ 70688 w 1690116"/>
              <a:gd name="connsiteY6" fmla="*/ 4457700 h 4457700"/>
              <a:gd name="connsiteX7" fmla="*/ 0 w 1690116"/>
              <a:gd name="connsiteY7" fmla="*/ 4386961 h 4457700"/>
              <a:gd name="connsiteX8" fmla="*/ 0 w 1690116"/>
              <a:gd name="connsiteY8" fmla="*/ 70738 h 445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0116" h="4457700">
                <a:moveTo>
                  <a:pt x="0" y="70738"/>
                </a:moveTo>
                <a:cubicBezTo>
                  <a:pt x="0" y="31622"/>
                  <a:pt x="31648" y="0"/>
                  <a:pt x="70688" y="0"/>
                </a:cubicBezTo>
                <a:lnTo>
                  <a:pt x="1619377" y="0"/>
                </a:lnTo>
                <a:cubicBezTo>
                  <a:pt x="1658493" y="0"/>
                  <a:pt x="1690115" y="31622"/>
                  <a:pt x="1690115" y="70738"/>
                </a:cubicBezTo>
                <a:lnTo>
                  <a:pt x="1690115" y="4386961"/>
                </a:lnTo>
                <a:cubicBezTo>
                  <a:pt x="1690115" y="4426076"/>
                  <a:pt x="1658493" y="4457700"/>
                  <a:pt x="1619377" y="4457700"/>
                </a:cubicBezTo>
                <a:lnTo>
                  <a:pt x="70688" y="4457700"/>
                </a:lnTo>
                <a:cubicBezTo>
                  <a:pt x="31648" y="4457700"/>
                  <a:pt x="0" y="4426076"/>
                  <a:pt x="0" y="4386961"/>
                </a:cubicBezTo>
                <a:lnTo>
                  <a:pt x="0" y="7073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7659" y="1664207"/>
            <a:ext cx="1684020" cy="3784092"/>
          </a:xfrm>
          <a:custGeom>
            <a:avLst/>
            <a:gdLst>
              <a:gd name="connsiteX0" fmla="*/ 0 w 1684020"/>
              <a:gd name="connsiteY0" fmla="*/ 3784092 h 3784092"/>
              <a:gd name="connsiteX1" fmla="*/ 1684019 w 1684020"/>
              <a:gd name="connsiteY1" fmla="*/ 3784092 h 3784092"/>
              <a:gd name="connsiteX2" fmla="*/ 1684019 w 1684020"/>
              <a:gd name="connsiteY2" fmla="*/ 0 h 3784092"/>
              <a:gd name="connsiteX3" fmla="*/ 0 w 1684020"/>
              <a:gd name="connsiteY3" fmla="*/ 0 h 3784092"/>
              <a:gd name="connsiteX4" fmla="*/ 0 w 1684020"/>
              <a:gd name="connsiteY4" fmla="*/ 3784092 h 3784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" h="3784092">
                <a:moveTo>
                  <a:pt x="0" y="3784092"/>
                </a:moveTo>
                <a:lnTo>
                  <a:pt x="1684019" y="3784092"/>
                </a:lnTo>
                <a:lnTo>
                  <a:pt x="1684019" y="0"/>
                </a:lnTo>
                <a:lnTo>
                  <a:pt x="0" y="0"/>
                </a:lnTo>
                <a:lnTo>
                  <a:pt x="0" y="378409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9184" y="1211580"/>
            <a:ext cx="1662683" cy="355091"/>
          </a:xfrm>
          <a:custGeom>
            <a:avLst/>
            <a:gdLst>
              <a:gd name="connsiteX0" fmla="*/ 0 w 1662683"/>
              <a:gd name="connsiteY0" fmla="*/ 355091 h 355091"/>
              <a:gd name="connsiteX1" fmla="*/ 1662683 w 1662683"/>
              <a:gd name="connsiteY1" fmla="*/ 355091 h 355091"/>
              <a:gd name="connsiteX2" fmla="*/ 1662683 w 1662683"/>
              <a:gd name="connsiteY2" fmla="*/ 0 h 355091"/>
              <a:gd name="connsiteX3" fmla="*/ 0 w 1662683"/>
              <a:gd name="connsiteY3" fmla="*/ 0 h 355091"/>
              <a:gd name="connsiteX4" fmla="*/ 0 w 1662683"/>
              <a:gd name="connsiteY4" fmla="*/ 355091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683" h="355091">
                <a:moveTo>
                  <a:pt x="0" y="355091"/>
                </a:moveTo>
                <a:lnTo>
                  <a:pt x="1662683" y="355091"/>
                </a:lnTo>
                <a:lnTo>
                  <a:pt x="1662683" y="0"/>
                </a:lnTo>
                <a:lnTo>
                  <a:pt x="0" y="0"/>
                </a:lnTo>
                <a:lnTo>
                  <a:pt x="0" y="355091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3756" y="4113276"/>
            <a:ext cx="1828800" cy="867155"/>
          </a:xfrm>
          <a:custGeom>
            <a:avLst/>
            <a:gdLst>
              <a:gd name="connsiteX0" fmla="*/ 970407 w 1828800"/>
              <a:gd name="connsiteY0" fmla="*/ 174370 h 867155"/>
              <a:gd name="connsiteX1" fmla="*/ 1252219 w 1828800"/>
              <a:gd name="connsiteY1" fmla="*/ 0 h 867155"/>
              <a:gd name="connsiteX2" fmla="*/ 1229740 w 1828800"/>
              <a:gd name="connsiteY2" fmla="*/ 231902 h 867155"/>
              <a:gd name="connsiteX3" fmla="*/ 1524635 w 1828800"/>
              <a:gd name="connsiteY3" fmla="*/ 127380 h 867155"/>
              <a:gd name="connsiteX4" fmla="*/ 1386839 w 1828800"/>
              <a:gd name="connsiteY4" fmla="*/ 262254 h 867155"/>
              <a:gd name="connsiteX5" fmla="*/ 1828799 w 1828800"/>
              <a:gd name="connsiteY5" fmla="*/ 266827 h 867155"/>
              <a:gd name="connsiteX6" fmla="*/ 1438020 w 1828800"/>
              <a:gd name="connsiteY6" fmla="*/ 377444 h 867155"/>
              <a:gd name="connsiteX7" fmla="*/ 1546860 w 1828800"/>
              <a:gd name="connsiteY7" fmla="*/ 453263 h 867155"/>
              <a:gd name="connsiteX8" fmla="*/ 1386839 w 1828800"/>
              <a:gd name="connsiteY8" fmla="*/ 494157 h 867155"/>
              <a:gd name="connsiteX9" fmla="*/ 1598295 w 1828800"/>
              <a:gd name="connsiteY9" fmla="*/ 627507 h 867155"/>
              <a:gd name="connsiteX10" fmla="*/ 1239519 w 1828800"/>
              <a:gd name="connsiteY10" fmla="*/ 576071 h 867155"/>
              <a:gd name="connsiteX11" fmla="*/ 1265046 w 1828800"/>
              <a:gd name="connsiteY11" fmla="*/ 697357 h 867155"/>
              <a:gd name="connsiteX12" fmla="*/ 1031240 w 1828800"/>
              <a:gd name="connsiteY12" fmla="*/ 639698 h 867155"/>
              <a:gd name="connsiteX13" fmla="*/ 983107 w 1828800"/>
              <a:gd name="connsiteY13" fmla="*/ 756411 h 867155"/>
              <a:gd name="connsiteX14" fmla="*/ 835825 w 1828800"/>
              <a:gd name="connsiteY14" fmla="*/ 697357 h 867155"/>
              <a:gd name="connsiteX15" fmla="*/ 736599 w 1828800"/>
              <a:gd name="connsiteY15" fmla="*/ 791336 h 867155"/>
              <a:gd name="connsiteX16" fmla="*/ 637285 w 1828800"/>
              <a:gd name="connsiteY16" fmla="*/ 727709 h 867155"/>
              <a:gd name="connsiteX17" fmla="*/ 416306 w 1828800"/>
              <a:gd name="connsiteY17" fmla="*/ 867155 h 867155"/>
              <a:gd name="connsiteX18" fmla="*/ 406819 w 1828800"/>
              <a:gd name="connsiteY18" fmla="*/ 732282 h 867155"/>
              <a:gd name="connsiteX19" fmla="*/ 108800 w 1828800"/>
              <a:gd name="connsiteY19" fmla="*/ 715645 h 867155"/>
              <a:gd name="connsiteX20" fmla="*/ 281939 w 1828800"/>
              <a:gd name="connsiteY20" fmla="*/ 617092 h 867155"/>
              <a:gd name="connsiteX21" fmla="*/ 0 w 1828800"/>
              <a:gd name="connsiteY21" fmla="*/ 517016 h 867155"/>
              <a:gd name="connsiteX22" fmla="*/ 333159 w 1828800"/>
              <a:gd name="connsiteY22" fmla="*/ 465327 h 867155"/>
              <a:gd name="connsiteX23" fmla="*/ 99225 w 1828800"/>
              <a:gd name="connsiteY23" fmla="*/ 331977 h 867155"/>
              <a:gd name="connsiteX24" fmla="*/ 454825 w 1828800"/>
              <a:gd name="connsiteY24" fmla="*/ 313816 h 867155"/>
              <a:gd name="connsiteX25" fmla="*/ 381165 w 1828800"/>
              <a:gd name="connsiteY25" fmla="*/ 145541 h 867155"/>
              <a:gd name="connsiteX26" fmla="*/ 723899 w 1828800"/>
              <a:gd name="connsiteY26" fmla="*/ 256158 h 867155"/>
              <a:gd name="connsiteX27" fmla="*/ 823125 w 1828800"/>
              <a:gd name="connsiteY27" fmla="*/ 75691 h 867155"/>
              <a:gd name="connsiteX28" fmla="*/ 970407 w 1828800"/>
              <a:gd name="connsiteY28" fmla="*/ 174370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828800" h="867155">
                <a:moveTo>
                  <a:pt x="970407" y="174370"/>
                </a:moveTo>
                <a:lnTo>
                  <a:pt x="1252219" y="0"/>
                </a:lnTo>
                <a:lnTo>
                  <a:pt x="1229740" y="231902"/>
                </a:lnTo>
                <a:lnTo>
                  <a:pt x="1524635" y="127380"/>
                </a:lnTo>
                <a:lnTo>
                  <a:pt x="1386839" y="262254"/>
                </a:lnTo>
                <a:lnTo>
                  <a:pt x="1828799" y="266827"/>
                </a:lnTo>
                <a:lnTo>
                  <a:pt x="1438020" y="377444"/>
                </a:lnTo>
                <a:lnTo>
                  <a:pt x="1546860" y="453263"/>
                </a:lnTo>
                <a:lnTo>
                  <a:pt x="1386839" y="494157"/>
                </a:lnTo>
                <a:lnTo>
                  <a:pt x="1598295" y="627507"/>
                </a:lnTo>
                <a:lnTo>
                  <a:pt x="1239519" y="576071"/>
                </a:lnTo>
                <a:lnTo>
                  <a:pt x="1265046" y="697357"/>
                </a:lnTo>
                <a:lnTo>
                  <a:pt x="1031240" y="639698"/>
                </a:lnTo>
                <a:lnTo>
                  <a:pt x="983107" y="756411"/>
                </a:lnTo>
                <a:lnTo>
                  <a:pt x="835825" y="697357"/>
                </a:lnTo>
                <a:lnTo>
                  <a:pt x="736599" y="791336"/>
                </a:lnTo>
                <a:lnTo>
                  <a:pt x="637285" y="727709"/>
                </a:lnTo>
                <a:lnTo>
                  <a:pt x="416306" y="867155"/>
                </a:lnTo>
                <a:lnTo>
                  <a:pt x="406819" y="732282"/>
                </a:lnTo>
                <a:lnTo>
                  <a:pt x="108800" y="715645"/>
                </a:lnTo>
                <a:lnTo>
                  <a:pt x="281939" y="617092"/>
                </a:lnTo>
                <a:lnTo>
                  <a:pt x="0" y="517016"/>
                </a:lnTo>
                <a:lnTo>
                  <a:pt x="333159" y="465327"/>
                </a:lnTo>
                <a:lnTo>
                  <a:pt x="99225" y="331977"/>
                </a:lnTo>
                <a:lnTo>
                  <a:pt x="454825" y="313816"/>
                </a:lnTo>
                <a:lnTo>
                  <a:pt x="381165" y="145541"/>
                </a:lnTo>
                <a:lnTo>
                  <a:pt x="723899" y="256158"/>
                </a:lnTo>
                <a:lnTo>
                  <a:pt x="823125" y="75691"/>
                </a:lnTo>
                <a:lnTo>
                  <a:pt x="970407" y="17437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00655" y="1101852"/>
            <a:ext cx="1690116" cy="4457700"/>
          </a:xfrm>
          <a:custGeom>
            <a:avLst/>
            <a:gdLst>
              <a:gd name="connsiteX0" fmla="*/ 0 w 1690116"/>
              <a:gd name="connsiteY0" fmla="*/ 70738 h 4457700"/>
              <a:gd name="connsiteX1" fmla="*/ 70739 w 1690116"/>
              <a:gd name="connsiteY1" fmla="*/ 0 h 4457700"/>
              <a:gd name="connsiteX2" fmla="*/ 1619377 w 1690116"/>
              <a:gd name="connsiteY2" fmla="*/ 0 h 4457700"/>
              <a:gd name="connsiteX3" fmla="*/ 1690115 w 1690116"/>
              <a:gd name="connsiteY3" fmla="*/ 70738 h 4457700"/>
              <a:gd name="connsiteX4" fmla="*/ 1690115 w 1690116"/>
              <a:gd name="connsiteY4" fmla="*/ 4386961 h 4457700"/>
              <a:gd name="connsiteX5" fmla="*/ 1619377 w 1690116"/>
              <a:gd name="connsiteY5" fmla="*/ 4457700 h 4457700"/>
              <a:gd name="connsiteX6" fmla="*/ 70739 w 1690116"/>
              <a:gd name="connsiteY6" fmla="*/ 4457700 h 4457700"/>
              <a:gd name="connsiteX7" fmla="*/ 0 w 1690116"/>
              <a:gd name="connsiteY7" fmla="*/ 4386961 h 4457700"/>
              <a:gd name="connsiteX8" fmla="*/ 0 w 1690116"/>
              <a:gd name="connsiteY8" fmla="*/ 70738 h 445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0116" h="4457700">
                <a:moveTo>
                  <a:pt x="0" y="70738"/>
                </a:moveTo>
                <a:cubicBezTo>
                  <a:pt x="0" y="31622"/>
                  <a:pt x="31623" y="0"/>
                  <a:pt x="70739" y="0"/>
                </a:cubicBezTo>
                <a:lnTo>
                  <a:pt x="1619377" y="0"/>
                </a:lnTo>
                <a:cubicBezTo>
                  <a:pt x="1658492" y="0"/>
                  <a:pt x="1690115" y="31622"/>
                  <a:pt x="1690115" y="70738"/>
                </a:cubicBezTo>
                <a:lnTo>
                  <a:pt x="1690115" y="4386961"/>
                </a:lnTo>
                <a:cubicBezTo>
                  <a:pt x="1690115" y="4426076"/>
                  <a:pt x="1658492" y="4457700"/>
                  <a:pt x="1619377" y="4457700"/>
                </a:cubicBezTo>
                <a:lnTo>
                  <a:pt x="70739" y="4457700"/>
                </a:lnTo>
                <a:cubicBezTo>
                  <a:pt x="31623" y="4457700"/>
                  <a:pt x="0" y="4426076"/>
                  <a:pt x="0" y="4386961"/>
                </a:cubicBezTo>
                <a:lnTo>
                  <a:pt x="0" y="7073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06751" y="1664207"/>
            <a:ext cx="1684019" cy="3784092"/>
          </a:xfrm>
          <a:custGeom>
            <a:avLst/>
            <a:gdLst>
              <a:gd name="connsiteX0" fmla="*/ 0 w 1684019"/>
              <a:gd name="connsiteY0" fmla="*/ 3784092 h 3784092"/>
              <a:gd name="connsiteX1" fmla="*/ 1684019 w 1684019"/>
              <a:gd name="connsiteY1" fmla="*/ 3784092 h 3784092"/>
              <a:gd name="connsiteX2" fmla="*/ 1684019 w 1684019"/>
              <a:gd name="connsiteY2" fmla="*/ 0 h 3784092"/>
              <a:gd name="connsiteX3" fmla="*/ 0 w 1684019"/>
              <a:gd name="connsiteY3" fmla="*/ 0 h 3784092"/>
              <a:gd name="connsiteX4" fmla="*/ 0 w 1684019"/>
              <a:gd name="connsiteY4" fmla="*/ 3784092 h 3784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19" h="3784092">
                <a:moveTo>
                  <a:pt x="0" y="3784092"/>
                </a:moveTo>
                <a:lnTo>
                  <a:pt x="1684019" y="3784092"/>
                </a:lnTo>
                <a:lnTo>
                  <a:pt x="1684019" y="0"/>
                </a:lnTo>
                <a:lnTo>
                  <a:pt x="0" y="0"/>
                </a:lnTo>
                <a:lnTo>
                  <a:pt x="0" y="378409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09800" y="1211580"/>
            <a:ext cx="1661159" cy="355091"/>
          </a:xfrm>
          <a:custGeom>
            <a:avLst/>
            <a:gdLst>
              <a:gd name="connsiteX0" fmla="*/ 0 w 1661159"/>
              <a:gd name="connsiteY0" fmla="*/ 355091 h 355091"/>
              <a:gd name="connsiteX1" fmla="*/ 1661159 w 1661159"/>
              <a:gd name="connsiteY1" fmla="*/ 355091 h 355091"/>
              <a:gd name="connsiteX2" fmla="*/ 1661159 w 1661159"/>
              <a:gd name="connsiteY2" fmla="*/ 0 h 355091"/>
              <a:gd name="connsiteX3" fmla="*/ 0 w 1661159"/>
              <a:gd name="connsiteY3" fmla="*/ 0 h 355091"/>
              <a:gd name="connsiteX4" fmla="*/ 0 w 1661159"/>
              <a:gd name="connsiteY4" fmla="*/ 355091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1159" h="355091">
                <a:moveTo>
                  <a:pt x="0" y="355091"/>
                </a:moveTo>
                <a:lnTo>
                  <a:pt x="1661159" y="355091"/>
                </a:lnTo>
                <a:lnTo>
                  <a:pt x="1661159" y="0"/>
                </a:lnTo>
                <a:lnTo>
                  <a:pt x="0" y="0"/>
                </a:lnTo>
                <a:lnTo>
                  <a:pt x="0" y="355091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96667" y="4104132"/>
            <a:ext cx="1615439" cy="867155"/>
          </a:xfrm>
          <a:custGeom>
            <a:avLst/>
            <a:gdLst>
              <a:gd name="connsiteX0" fmla="*/ 857250 w 1615439"/>
              <a:gd name="connsiteY0" fmla="*/ 174371 h 867155"/>
              <a:gd name="connsiteX1" fmla="*/ 1106170 w 1615439"/>
              <a:gd name="connsiteY1" fmla="*/ 0 h 867155"/>
              <a:gd name="connsiteX2" fmla="*/ 1086358 w 1615439"/>
              <a:gd name="connsiteY2" fmla="*/ 231902 h 867155"/>
              <a:gd name="connsiteX3" fmla="*/ 1346708 w 1615439"/>
              <a:gd name="connsiteY3" fmla="*/ 127380 h 867155"/>
              <a:gd name="connsiteX4" fmla="*/ 1225041 w 1615439"/>
              <a:gd name="connsiteY4" fmla="*/ 262254 h 867155"/>
              <a:gd name="connsiteX5" fmla="*/ 1615440 w 1615439"/>
              <a:gd name="connsiteY5" fmla="*/ 266827 h 867155"/>
              <a:gd name="connsiteX6" fmla="*/ 1270253 w 1615439"/>
              <a:gd name="connsiteY6" fmla="*/ 377444 h 867155"/>
              <a:gd name="connsiteX7" fmla="*/ 1366392 w 1615439"/>
              <a:gd name="connsiteY7" fmla="*/ 453263 h 867155"/>
              <a:gd name="connsiteX8" fmla="*/ 1225041 w 1615439"/>
              <a:gd name="connsiteY8" fmla="*/ 494157 h 867155"/>
              <a:gd name="connsiteX9" fmla="*/ 1411732 w 1615439"/>
              <a:gd name="connsiteY9" fmla="*/ 627507 h 867155"/>
              <a:gd name="connsiteX10" fmla="*/ 1094866 w 1615439"/>
              <a:gd name="connsiteY10" fmla="*/ 576071 h 867155"/>
              <a:gd name="connsiteX11" fmla="*/ 1117472 w 1615439"/>
              <a:gd name="connsiteY11" fmla="*/ 697357 h 867155"/>
              <a:gd name="connsiteX12" fmla="*/ 910971 w 1615439"/>
              <a:gd name="connsiteY12" fmla="*/ 639698 h 867155"/>
              <a:gd name="connsiteX13" fmla="*/ 868426 w 1615439"/>
              <a:gd name="connsiteY13" fmla="*/ 756411 h 867155"/>
              <a:gd name="connsiteX14" fmla="*/ 738377 w 1615439"/>
              <a:gd name="connsiteY14" fmla="*/ 697357 h 867155"/>
              <a:gd name="connsiteX15" fmla="*/ 650621 w 1615439"/>
              <a:gd name="connsiteY15" fmla="*/ 791336 h 867155"/>
              <a:gd name="connsiteX16" fmla="*/ 562991 w 1615439"/>
              <a:gd name="connsiteY16" fmla="*/ 727709 h 867155"/>
              <a:gd name="connsiteX17" fmla="*/ 367792 w 1615439"/>
              <a:gd name="connsiteY17" fmla="*/ 867155 h 867155"/>
              <a:gd name="connsiteX18" fmla="*/ 359410 w 1615439"/>
              <a:gd name="connsiteY18" fmla="*/ 732282 h 867155"/>
              <a:gd name="connsiteX19" fmla="*/ 96139 w 1615439"/>
              <a:gd name="connsiteY19" fmla="*/ 715645 h 867155"/>
              <a:gd name="connsiteX20" fmla="*/ 249047 w 1615439"/>
              <a:gd name="connsiteY20" fmla="*/ 617092 h 867155"/>
              <a:gd name="connsiteX21" fmla="*/ 0 w 1615439"/>
              <a:gd name="connsiteY21" fmla="*/ 517016 h 867155"/>
              <a:gd name="connsiteX22" fmla="*/ 294258 w 1615439"/>
              <a:gd name="connsiteY22" fmla="*/ 465327 h 867155"/>
              <a:gd name="connsiteX23" fmla="*/ 87630 w 1615439"/>
              <a:gd name="connsiteY23" fmla="*/ 331977 h 867155"/>
              <a:gd name="connsiteX24" fmla="*/ 401827 w 1615439"/>
              <a:gd name="connsiteY24" fmla="*/ 313816 h 867155"/>
              <a:gd name="connsiteX25" fmla="*/ 336677 w 1615439"/>
              <a:gd name="connsiteY25" fmla="*/ 145541 h 867155"/>
              <a:gd name="connsiteX26" fmla="*/ 639445 w 1615439"/>
              <a:gd name="connsiteY26" fmla="*/ 256158 h 867155"/>
              <a:gd name="connsiteX27" fmla="*/ 727075 w 1615439"/>
              <a:gd name="connsiteY27" fmla="*/ 75691 h 867155"/>
              <a:gd name="connsiteX28" fmla="*/ 857250 w 1615439"/>
              <a:gd name="connsiteY28" fmla="*/ 174371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615439" h="867155">
                <a:moveTo>
                  <a:pt x="857250" y="174371"/>
                </a:moveTo>
                <a:lnTo>
                  <a:pt x="1106170" y="0"/>
                </a:lnTo>
                <a:lnTo>
                  <a:pt x="1086358" y="231902"/>
                </a:lnTo>
                <a:lnTo>
                  <a:pt x="1346708" y="127380"/>
                </a:lnTo>
                <a:lnTo>
                  <a:pt x="1225041" y="262254"/>
                </a:lnTo>
                <a:lnTo>
                  <a:pt x="1615440" y="266827"/>
                </a:lnTo>
                <a:lnTo>
                  <a:pt x="1270253" y="377444"/>
                </a:lnTo>
                <a:lnTo>
                  <a:pt x="1366392" y="453263"/>
                </a:lnTo>
                <a:lnTo>
                  <a:pt x="1225041" y="494157"/>
                </a:lnTo>
                <a:lnTo>
                  <a:pt x="1411732" y="627507"/>
                </a:lnTo>
                <a:lnTo>
                  <a:pt x="1094866" y="576071"/>
                </a:lnTo>
                <a:lnTo>
                  <a:pt x="1117472" y="697357"/>
                </a:lnTo>
                <a:lnTo>
                  <a:pt x="910971" y="639698"/>
                </a:lnTo>
                <a:lnTo>
                  <a:pt x="868426" y="756411"/>
                </a:lnTo>
                <a:lnTo>
                  <a:pt x="738377" y="697357"/>
                </a:lnTo>
                <a:lnTo>
                  <a:pt x="650621" y="791336"/>
                </a:lnTo>
                <a:lnTo>
                  <a:pt x="562991" y="727709"/>
                </a:lnTo>
                <a:lnTo>
                  <a:pt x="367792" y="867155"/>
                </a:lnTo>
                <a:lnTo>
                  <a:pt x="359410" y="732282"/>
                </a:lnTo>
                <a:lnTo>
                  <a:pt x="96139" y="715645"/>
                </a:lnTo>
                <a:lnTo>
                  <a:pt x="249047" y="617092"/>
                </a:lnTo>
                <a:lnTo>
                  <a:pt x="0" y="517016"/>
                </a:lnTo>
                <a:lnTo>
                  <a:pt x="294258" y="465327"/>
                </a:lnTo>
                <a:lnTo>
                  <a:pt x="87630" y="331977"/>
                </a:lnTo>
                <a:lnTo>
                  <a:pt x="401827" y="313816"/>
                </a:lnTo>
                <a:lnTo>
                  <a:pt x="336677" y="145541"/>
                </a:lnTo>
                <a:lnTo>
                  <a:pt x="639445" y="256158"/>
                </a:lnTo>
                <a:lnTo>
                  <a:pt x="727075" y="75691"/>
                </a:lnTo>
                <a:lnTo>
                  <a:pt x="857250" y="17437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31564" y="1101852"/>
            <a:ext cx="1690115" cy="4457700"/>
          </a:xfrm>
          <a:custGeom>
            <a:avLst/>
            <a:gdLst>
              <a:gd name="connsiteX0" fmla="*/ 0 w 1690115"/>
              <a:gd name="connsiteY0" fmla="*/ 70738 h 4457700"/>
              <a:gd name="connsiteX1" fmla="*/ 70739 w 1690115"/>
              <a:gd name="connsiteY1" fmla="*/ 0 h 4457700"/>
              <a:gd name="connsiteX2" fmla="*/ 1619376 w 1690115"/>
              <a:gd name="connsiteY2" fmla="*/ 0 h 4457700"/>
              <a:gd name="connsiteX3" fmla="*/ 1690115 w 1690115"/>
              <a:gd name="connsiteY3" fmla="*/ 70738 h 4457700"/>
              <a:gd name="connsiteX4" fmla="*/ 1690115 w 1690115"/>
              <a:gd name="connsiteY4" fmla="*/ 4386961 h 4457700"/>
              <a:gd name="connsiteX5" fmla="*/ 1619376 w 1690115"/>
              <a:gd name="connsiteY5" fmla="*/ 4457700 h 4457700"/>
              <a:gd name="connsiteX6" fmla="*/ 70739 w 1690115"/>
              <a:gd name="connsiteY6" fmla="*/ 4457700 h 4457700"/>
              <a:gd name="connsiteX7" fmla="*/ 0 w 1690115"/>
              <a:gd name="connsiteY7" fmla="*/ 4386961 h 4457700"/>
              <a:gd name="connsiteX8" fmla="*/ 0 w 1690115"/>
              <a:gd name="connsiteY8" fmla="*/ 70738 h 445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0115" h="4457700">
                <a:moveTo>
                  <a:pt x="0" y="70738"/>
                </a:moveTo>
                <a:cubicBezTo>
                  <a:pt x="0" y="31622"/>
                  <a:pt x="31622" y="0"/>
                  <a:pt x="70739" y="0"/>
                </a:cubicBezTo>
                <a:lnTo>
                  <a:pt x="1619376" y="0"/>
                </a:lnTo>
                <a:cubicBezTo>
                  <a:pt x="1658492" y="0"/>
                  <a:pt x="1690115" y="31622"/>
                  <a:pt x="1690115" y="70738"/>
                </a:cubicBezTo>
                <a:lnTo>
                  <a:pt x="1690115" y="4386961"/>
                </a:lnTo>
                <a:cubicBezTo>
                  <a:pt x="1690115" y="4426076"/>
                  <a:pt x="1658492" y="4457700"/>
                  <a:pt x="1619376" y="4457700"/>
                </a:cubicBezTo>
                <a:lnTo>
                  <a:pt x="70739" y="4457700"/>
                </a:lnTo>
                <a:cubicBezTo>
                  <a:pt x="31622" y="4457700"/>
                  <a:pt x="0" y="4426076"/>
                  <a:pt x="0" y="4386961"/>
                </a:cubicBezTo>
                <a:lnTo>
                  <a:pt x="0" y="7073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37659" y="1664207"/>
            <a:ext cx="1684020" cy="3784092"/>
          </a:xfrm>
          <a:custGeom>
            <a:avLst/>
            <a:gdLst>
              <a:gd name="connsiteX0" fmla="*/ 0 w 1684020"/>
              <a:gd name="connsiteY0" fmla="*/ 3784092 h 3784092"/>
              <a:gd name="connsiteX1" fmla="*/ 1684020 w 1684020"/>
              <a:gd name="connsiteY1" fmla="*/ 3784092 h 3784092"/>
              <a:gd name="connsiteX2" fmla="*/ 1684020 w 1684020"/>
              <a:gd name="connsiteY2" fmla="*/ 0 h 3784092"/>
              <a:gd name="connsiteX3" fmla="*/ 0 w 1684020"/>
              <a:gd name="connsiteY3" fmla="*/ 0 h 3784092"/>
              <a:gd name="connsiteX4" fmla="*/ 0 w 1684020"/>
              <a:gd name="connsiteY4" fmla="*/ 3784092 h 3784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" h="3784092">
                <a:moveTo>
                  <a:pt x="0" y="3784092"/>
                </a:moveTo>
                <a:lnTo>
                  <a:pt x="1684020" y="3784092"/>
                </a:lnTo>
                <a:lnTo>
                  <a:pt x="1684020" y="0"/>
                </a:lnTo>
                <a:lnTo>
                  <a:pt x="0" y="0"/>
                </a:lnTo>
                <a:lnTo>
                  <a:pt x="0" y="378409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39184" y="1211580"/>
            <a:ext cx="1662684" cy="355091"/>
          </a:xfrm>
          <a:custGeom>
            <a:avLst/>
            <a:gdLst>
              <a:gd name="connsiteX0" fmla="*/ 0 w 1662684"/>
              <a:gd name="connsiteY0" fmla="*/ 355091 h 355091"/>
              <a:gd name="connsiteX1" fmla="*/ 1662683 w 1662684"/>
              <a:gd name="connsiteY1" fmla="*/ 355091 h 355091"/>
              <a:gd name="connsiteX2" fmla="*/ 1662683 w 1662684"/>
              <a:gd name="connsiteY2" fmla="*/ 0 h 355091"/>
              <a:gd name="connsiteX3" fmla="*/ 0 w 1662684"/>
              <a:gd name="connsiteY3" fmla="*/ 0 h 355091"/>
              <a:gd name="connsiteX4" fmla="*/ 0 w 1662684"/>
              <a:gd name="connsiteY4" fmla="*/ 355091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684" h="355091">
                <a:moveTo>
                  <a:pt x="0" y="355091"/>
                </a:moveTo>
                <a:lnTo>
                  <a:pt x="1662683" y="355091"/>
                </a:lnTo>
                <a:lnTo>
                  <a:pt x="1662683" y="0"/>
                </a:lnTo>
                <a:lnTo>
                  <a:pt x="0" y="0"/>
                </a:lnTo>
                <a:lnTo>
                  <a:pt x="0" y="355091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86428" y="4113276"/>
            <a:ext cx="1645920" cy="867155"/>
          </a:xfrm>
          <a:custGeom>
            <a:avLst/>
            <a:gdLst>
              <a:gd name="connsiteX0" fmla="*/ 873378 w 1645920"/>
              <a:gd name="connsiteY0" fmla="*/ 174370 h 867155"/>
              <a:gd name="connsiteX1" fmla="*/ 1126997 w 1645920"/>
              <a:gd name="connsiteY1" fmla="*/ 0 h 867155"/>
              <a:gd name="connsiteX2" fmla="*/ 1106804 w 1645920"/>
              <a:gd name="connsiteY2" fmla="*/ 231902 h 867155"/>
              <a:gd name="connsiteX3" fmla="*/ 1372107 w 1645920"/>
              <a:gd name="connsiteY3" fmla="*/ 127380 h 867155"/>
              <a:gd name="connsiteX4" fmla="*/ 1248155 w 1645920"/>
              <a:gd name="connsiteY4" fmla="*/ 262254 h 867155"/>
              <a:gd name="connsiteX5" fmla="*/ 1645919 w 1645920"/>
              <a:gd name="connsiteY5" fmla="*/ 266827 h 867155"/>
              <a:gd name="connsiteX6" fmla="*/ 1294256 w 1645920"/>
              <a:gd name="connsiteY6" fmla="*/ 377444 h 867155"/>
              <a:gd name="connsiteX7" fmla="*/ 1392173 w 1645920"/>
              <a:gd name="connsiteY7" fmla="*/ 453263 h 867155"/>
              <a:gd name="connsiteX8" fmla="*/ 1248155 w 1645920"/>
              <a:gd name="connsiteY8" fmla="*/ 494157 h 867155"/>
              <a:gd name="connsiteX9" fmla="*/ 1438401 w 1645920"/>
              <a:gd name="connsiteY9" fmla="*/ 627507 h 867155"/>
              <a:gd name="connsiteX10" fmla="*/ 1115567 w 1645920"/>
              <a:gd name="connsiteY10" fmla="*/ 576071 h 867155"/>
              <a:gd name="connsiteX11" fmla="*/ 1138554 w 1645920"/>
              <a:gd name="connsiteY11" fmla="*/ 697357 h 867155"/>
              <a:gd name="connsiteX12" fmla="*/ 928115 w 1645920"/>
              <a:gd name="connsiteY12" fmla="*/ 639698 h 867155"/>
              <a:gd name="connsiteX13" fmla="*/ 884808 w 1645920"/>
              <a:gd name="connsiteY13" fmla="*/ 756411 h 867155"/>
              <a:gd name="connsiteX14" fmla="*/ 752220 w 1645920"/>
              <a:gd name="connsiteY14" fmla="*/ 697357 h 867155"/>
              <a:gd name="connsiteX15" fmla="*/ 662939 w 1645920"/>
              <a:gd name="connsiteY15" fmla="*/ 791336 h 867155"/>
              <a:gd name="connsiteX16" fmla="*/ 573531 w 1645920"/>
              <a:gd name="connsiteY16" fmla="*/ 727709 h 867155"/>
              <a:gd name="connsiteX17" fmla="*/ 374650 w 1645920"/>
              <a:gd name="connsiteY17" fmla="*/ 867155 h 867155"/>
              <a:gd name="connsiteX18" fmla="*/ 366140 w 1645920"/>
              <a:gd name="connsiteY18" fmla="*/ 732282 h 867155"/>
              <a:gd name="connsiteX19" fmla="*/ 97916 w 1645920"/>
              <a:gd name="connsiteY19" fmla="*/ 715645 h 867155"/>
              <a:gd name="connsiteX20" fmla="*/ 253745 w 1645920"/>
              <a:gd name="connsiteY20" fmla="*/ 617092 h 867155"/>
              <a:gd name="connsiteX21" fmla="*/ 0 w 1645920"/>
              <a:gd name="connsiteY21" fmla="*/ 517016 h 867155"/>
              <a:gd name="connsiteX22" fmla="*/ 299846 w 1645920"/>
              <a:gd name="connsiteY22" fmla="*/ 465327 h 867155"/>
              <a:gd name="connsiteX23" fmla="*/ 89280 w 1645920"/>
              <a:gd name="connsiteY23" fmla="*/ 331977 h 867155"/>
              <a:gd name="connsiteX24" fmla="*/ 409320 w 1645920"/>
              <a:gd name="connsiteY24" fmla="*/ 313816 h 867155"/>
              <a:gd name="connsiteX25" fmla="*/ 343026 w 1645920"/>
              <a:gd name="connsiteY25" fmla="*/ 145541 h 867155"/>
              <a:gd name="connsiteX26" fmla="*/ 651509 w 1645920"/>
              <a:gd name="connsiteY26" fmla="*/ 256158 h 867155"/>
              <a:gd name="connsiteX27" fmla="*/ 740790 w 1645920"/>
              <a:gd name="connsiteY27" fmla="*/ 75691 h 867155"/>
              <a:gd name="connsiteX28" fmla="*/ 873378 w 1645920"/>
              <a:gd name="connsiteY28" fmla="*/ 174370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645920" h="867155">
                <a:moveTo>
                  <a:pt x="873378" y="174370"/>
                </a:moveTo>
                <a:lnTo>
                  <a:pt x="1126997" y="0"/>
                </a:lnTo>
                <a:lnTo>
                  <a:pt x="1106804" y="231902"/>
                </a:lnTo>
                <a:lnTo>
                  <a:pt x="1372107" y="127380"/>
                </a:lnTo>
                <a:lnTo>
                  <a:pt x="1248155" y="262254"/>
                </a:lnTo>
                <a:lnTo>
                  <a:pt x="1645919" y="266827"/>
                </a:lnTo>
                <a:lnTo>
                  <a:pt x="1294256" y="377444"/>
                </a:lnTo>
                <a:lnTo>
                  <a:pt x="1392173" y="453263"/>
                </a:lnTo>
                <a:lnTo>
                  <a:pt x="1248155" y="494157"/>
                </a:lnTo>
                <a:lnTo>
                  <a:pt x="1438401" y="627507"/>
                </a:lnTo>
                <a:lnTo>
                  <a:pt x="1115567" y="576071"/>
                </a:lnTo>
                <a:lnTo>
                  <a:pt x="1138554" y="697357"/>
                </a:lnTo>
                <a:lnTo>
                  <a:pt x="928115" y="639698"/>
                </a:lnTo>
                <a:lnTo>
                  <a:pt x="884808" y="756411"/>
                </a:lnTo>
                <a:lnTo>
                  <a:pt x="752220" y="697357"/>
                </a:lnTo>
                <a:lnTo>
                  <a:pt x="662939" y="791336"/>
                </a:lnTo>
                <a:lnTo>
                  <a:pt x="573531" y="727709"/>
                </a:lnTo>
                <a:lnTo>
                  <a:pt x="374650" y="867155"/>
                </a:lnTo>
                <a:lnTo>
                  <a:pt x="366140" y="732282"/>
                </a:lnTo>
                <a:lnTo>
                  <a:pt x="97916" y="715645"/>
                </a:lnTo>
                <a:lnTo>
                  <a:pt x="253745" y="617092"/>
                </a:lnTo>
                <a:lnTo>
                  <a:pt x="0" y="517016"/>
                </a:lnTo>
                <a:lnTo>
                  <a:pt x="299846" y="465327"/>
                </a:lnTo>
                <a:lnTo>
                  <a:pt x="89280" y="331977"/>
                </a:lnTo>
                <a:lnTo>
                  <a:pt x="409320" y="313816"/>
                </a:lnTo>
                <a:lnTo>
                  <a:pt x="343026" y="145541"/>
                </a:lnTo>
                <a:lnTo>
                  <a:pt x="651509" y="256158"/>
                </a:lnTo>
                <a:lnTo>
                  <a:pt x="740790" y="75691"/>
                </a:lnTo>
                <a:lnTo>
                  <a:pt x="873378" y="17437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70091" y="1101852"/>
            <a:ext cx="1321308" cy="4457700"/>
          </a:xfrm>
          <a:custGeom>
            <a:avLst/>
            <a:gdLst>
              <a:gd name="connsiteX0" fmla="*/ 0 w 1321308"/>
              <a:gd name="connsiteY0" fmla="*/ 55244 h 4457700"/>
              <a:gd name="connsiteX1" fmla="*/ 55245 w 1321308"/>
              <a:gd name="connsiteY1" fmla="*/ 0 h 4457700"/>
              <a:gd name="connsiteX2" fmla="*/ 1266063 w 1321308"/>
              <a:gd name="connsiteY2" fmla="*/ 0 h 4457700"/>
              <a:gd name="connsiteX3" fmla="*/ 1321308 w 1321308"/>
              <a:gd name="connsiteY3" fmla="*/ 55244 h 4457700"/>
              <a:gd name="connsiteX4" fmla="*/ 1321308 w 1321308"/>
              <a:gd name="connsiteY4" fmla="*/ 4402455 h 4457700"/>
              <a:gd name="connsiteX5" fmla="*/ 1266063 w 1321308"/>
              <a:gd name="connsiteY5" fmla="*/ 4457700 h 4457700"/>
              <a:gd name="connsiteX6" fmla="*/ 55245 w 1321308"/>
              <a:gd name="connsiteY6" fmla="*/ 4457700 h 4457700"/>
              <a:gd name="connsiteX7" fmla="*/ 0 w 1321308"/>
              <a:gd name="connsiteY7" fmla="*/ 4402455 h 4457700"/>
              <a:gd name="connsiteX8" fmla="*/ 0 w 1321308"/>
              <a:gd name="connsiteY8" fmla="*/ 55244 h 445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21308" h="4457700">
                <a:moveTo>
                  <a:pt x="0" y="55244"/>
                </a:moveTo>
                <a:cubicBezTo>
                  <a:pt x="0" y="24764"/>
                  <a:pt x="24765" y="0"/>
                  <a:pt x="55245" y="0"/>
                </a:cubicBezTo>
                <a:lnTo>
                  <a:pt x="1266063" y="0"/>
                </a:lnTo>
                <a:cubicBezTo>
                  <a:pt x="1296542" y="0"/>
                  <a:pt x="1321308" y="24764"/>
                  <a:pt x="1321308" y="55244"/>
                </a:cubicBezTo>
                <a:lnTo>
                  <a:pt x="1321308" y="4402455"/>
                </a:lnTo>
                <a:cubicBezTo>
                  <a:pt x="1321308" y="4432934"/>
                  <a:pt x="1296542" y="4457700"/>
                  <a:pt x="1266063" y="4457700"/>
                </a:cubicBezTo>
                <a:lnTo>
                  <a:pt x="55245" y="4457700"/>
                </a:lnTo>
                <a:cubicBezTo>
                  <a:pt x="24765" y="4457700"/>
                  <a:pt x="0" y="4432934"/>
                  <a:pt x="0" y="4402455"/>
                </a:cubicBezTo>
                <a:lnTo>
                  <a:pt x="0" y="55244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76188" y="1664207"/>
            <a:ext cx="1315211" cy="3784092"/>
          </a:xfrm>
          <a:custGeom>
            <a:avLst/>
            <a:gdLst>
              <a:gd name="connsiteX0" fmla="*/ 0 w 1315211"/>
              <a:gd name="connsiteY0" fmla="*/ 3784092 h 3784092"/>
              <a:gd name="connsiteX1" fmla="*/ 1315211 w 1315211"/>
              <a:gd name="connsiteY1" fmla="*/ 3784092 h 3784092"/>
              <a:gd name="connsiteX2" fmla="*/ 1315211 w 1315211"/>
              <a:gd name="connsiteY2" fmla="*/ 0 h 3784092"/>
              <a:gd name="connsiteX3" fmla="*/ 0 w 1315211"/>
              <a:gd name="connsiteY3" fmla="*/ 0 h 3784092"/>
              <a:gd name="connsiteX4" fmla="*/ 0 w 1315211"/>
              <a:gd name="connsiteY4" fmla="*/ 3784092 h 3784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5211" h="3784092">
                <a:moveTo>
                  <a:pt x="0" y="3784092"/>
                </a:moveTo>
                <a:lnTo>
                  <a:pt x="1315211" y="3784092"/>
                </a:lnTo>
                <a:lnTo>
                  <a:pt x="1315211" y="0"/>
                </a:lnTo>
                <a:lnTo>
                  <a:pt x="0" y="0"/>
                </a:lnTo>
                <a:lnTo>
                  <a:pt x="0" y="378409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77711" y="1211580"/>
            <a:ext cx="1298447" cy="355091"/>
          </a:xfrm>
          <a:custGeom>
            <a:avLst/>
            <a:gdLst>
              <a:gd name="connsiteX0" fmla="*/ 0 w 1298447"/>
              <a:gd name="connsiteY0" fmla="*/ 355091 h 355091"/>
              <a:gd name="connsiteX1" fmla="*/ 1298447 w 1298447"/>
              <a:gd name="connsiteY1" fmla="*/ 355091 h 355091"/>
              <a:gd name="connsiteX2" fmla="*/ 1298447 w 1298447"/>
              <a:gd name="connsiteY2" fmla="*/ 0 h 355091"/>
              <a:gd name="connsiteX3" fmla="*/ 0 w 1298447"/>
              <a:gd name="connsiteY3" fmla="*/ 0 h 355091"/>
              <a:gd name="connsiteX4" fmla="*/ 0 w 1298447"/>
              <a:gd name="connsiteY4" fmla="*/ 355091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8447" h="355091">
                <a:moveTo>
                  <a:pt x="0" y="355091"/>
                </a:moveTo>
                <a:lnTo>
                  <a:pt x="1298447" y="355091"/>
                </a:lnTo>
                <a:lnTo>
                  <a:pt x="1298447" y="0"/>
                </a:lnTo>
                <a:lnTo>
                  <a:pt x="0" y="0"/>
                </a:lnTo>
                <a:lnTo>
                  <a:pt x="0" y="355091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03620" y="4126991"/>
            <a:ext cx="1304544" cy="853440"/>
          </a:xfrm>
          <a:custGeom>
            <a:avLst/>
            <a:gdLst>
              <a:gd name="connsiteX0" fmla="*/ 692276 w 1304544"/>
              <a:gd name="connsiteY0" fmla="*/ 171577 h 853440"/>
              <a:gd name="connsiteX1" fmla="*/ 893190 w 1304544"/>
              <a:gd name="connsiteY1" fmla="*/ 0 h 853440"/>
              <a:gd name="connsiteX2" fmla="*/ 877188 w 1304544"/>
              <a:gd name="connsiteY2" fmla="*/ 228219 h 853440"/>
              <a:gd name="connsiteX3" fmla="*/ 1087500 w 1304544"/>
              <a:gd name="connsiteY3" fmla="*/ 125348 h 853440"/>
              <a:gd name="connsiteX4" fmla="*/ 989329 w 1304544"/>
              <a:gd name="connsiteY4" fmla="*/ 258064 h 853440"/>
              <a:gd name="connsiteX5" fmla="*/ 1304544 w 1304544"/>
              <a:gd name="connsiteY5" fmla="*/ 262509 h 853440"/>
              <a:gd name="connsiteX6" fmla="*/ 1025778 w 1304544"/>
              <a:gd name="connsiteY6" fmla="*/ 371475 h 853440"/>
              <a:gd name="connsiteX7" fmla="*/ 1103375 w 1304544"/>
              <a:gd name="connsiteY7" fmla="*/ 446023 h 853440"/>
              <a:gd name="connsiteX8" fmla="*/ 989329 w 1304544"/>
              <a:gd name="connsiteY8" fmla="*/ 486410 h 853440"/>
              <a:gd name="connsiteX9" fmla="*/ 1140078 w 1304544"/>
              <a:gd name="connsiteY9" fmla="*/ 617601 h 853440"/>
              <a:gd name="connsiteX10" fmla="*/ 884173 w 1304544"/>
              <a:gd name="connsiteY10" fmla="*/ 566928 h 853440"/>
              <a:gd name="connsiteX11" fmla="*/ 902461 w 1304544"/>
              <a:gd name="connsiteY11" fmla="*/ 686308 h 853440"/>
              <a:gd name="connsiteX12" fmla="*/ 735584 w 1304544"/>
              <a:gd name="connsiteY12" fmla="*/ 629666 h 853440"/>
              <a:gd name="connsiteX13" fmla="*/ 701294 w 1304544"/>
              <a:gd name="connsiteY13" fmla="*/ 744473 h 853440"/>
              <a:gd name="connsiteX14" fmla="*/ 596264 w 1304544"/>
              <a:gd name="connsiteY14" fmla="*/ 686308 h 853440"/>
              <a:gd name="connsiteX15" fmla="*/ 525398 w 1304544"/>
              <a:gd name="connsiteY15" fmla="*/ 778891 h 853440"/>
              <a:gd name="connsiteX16" fmla="*/ 454660 w 1304544"/>
              <a:gd name="connsiteY16" fmla="*/ 716153 h 853440"/>
              <a:gd name="connsiteX17" fmla="*/ 296926 w 1304544"/>
              <a:gd name="connsiteY17" fmla="*/ 853440 h 853440"/>
              <a:gd name="connsiteX18" fmla="*/ 290195 w 1304544"/>
              <a:gd name="connsiteY18" fmla="*/ 720725 h 853440"/>
              <a:gd name="connsiteX19" fmla="*/ 77596 w 1304544"/>
              <a:gd name="connsiteY19" fmla="*/ 704342 h 853440"/>
              <a:gd name="connsiteX20" fmla="*/ 201167 w 1304544"/>
              <a:gd name="connsiteY20" fmla="*/ 607314 h 853440"/>
              <a:gd name="connsiteX21" fmla="*/ 0 w 1304544"/>
              <a:gd name="connsiteY21" fmla="*/ 508761 h 853440"/>
              <a:gd name="connsiteX22" fmla="*/ 237616 w 1304544"/>
              <a:gd name="connsiteY22" fmla="*/ 457961 h 853440"/>
              <a:gd name="connsiteX23" fmla="*/ 70739 w 1304544"/>
              <a:gd name="connsiteY23" fmla="*/ 326771 h 853440"/>
              <a:gd name="connsiteX24" fmla="*/ 324484 w 1304544"/>
              <a:gd name="connsiteY24" fmla="*/ 308864 h 853440"/>
              <a:gd name="connsiteX25" fmla="*/ 271907 w 1304544"/>
              <a:gd name="connsiteY25" fmla="*/ 143255 h 853440"/>
              <a:gd name="connsiteX26" fmla="*/ 516382 w 1304544"/>
              <a:gd name="connsiteY26" fmla="*/ 252222 h 853440"/>
              <a:gd name="connsiteX27" fmla="*/ 587121 w 1304544"/>
              <a:gd name="connsiteY27" fmla="*/ 74548 h 853440"/>
              <a:gd name="connsiteX28" fmla="*/ 692276 w 1304544"/>
              <a:gd name="connsiteY28" fmla="*/ 171577 h 853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04544" h="853440">
                <a:moveTo>
                  <a:pt x="692276" y="171577"/>
                </a:moveTo>
                <a:lnTo>
                  <a:pt x="893190" y="0"/>
                </a:lnTo>
                <a:lnTo>
                  <a:pt x="877188" y="228219"/>
                </a:lnTo>
                <a:lnTo>
                  <a:pt x="1087500" y="125348"/>
                </a:lnTo>
                <a:lnTo>
                  <a:pt x="989329" y="258064"/>
                </a:lnTo>
                <a:lnTo>
                  <a:pt x="1304544" y="262509"/>
                </a:lnTo>
                <a:lnTo>
                  <a:pt x="1025778" y="371475"/>
                </a:lnTo>
                <a:lnTo>
                  <a:pt x="1103375" y="446023"/>
                </a:lnTo>
                <a:lnTo>
                  <a:pt x="989329" y="486410"/>
                </a:lnTo>
                <a:lnTo>
                  <a:pt x="1140078" y="617601"/>
                </a:lnTo>
                <a:lnTo>
                  <a:pt x="884173" y="566928"/>
                </a:lnTo>
                <a:lnTo>
                  <a:pt x="902461" y="686308"/>
                </a:lnTo>
                <a:lnTo>
                  <a:pt x="735584" y="629666"/>
                </a:lnTo>
                <a:lnTo>
                  <a:pt x="701294" y="744473"/>
                </a:lnTo>
                <a:lnTo>
                  <a:pt x="596264" y="686308"/>
                </a:lnTo>
                <a:lnTo>
                  <a:pt x="525398" y="778891"/>
                </a:lnTo>
                <a:lnTo>
                  <a:pt x="454660" y="716153"/>
                </a:lnTo>
                <a:lnTo>
                  <a:pt x="296926" y="853440"/>
                </a:lnTo>
                <a:lnTo>
                  <a:pt x="290195" y="720725"/>
                </a:lnTo>
                <a:lnTo>
                  <a:pt x="77596" y="704342"/>
                </a:lnTo>
                <a:lnTo>
                  <a:pt x="201167" y="607314"/>
                </a:lnTo>
                <a:lnTo>
                  <a:pt x="0" y="508761"/>
                </a:lnTo>
                <a:lnTo>
                  <a:pt x="237616" y="457961"/>
                </a:lnTo>
                <a:lnTo>
                  <a:pt x="70739" y="326771"/>
                </a:lnTo>
                <a:lnTo>
                  <a:pt x="324484" y="308864"/>
                </a:lnTo>
                <a:lnTo>
                  <a:pt x="271907" y="143255"/>
                </a:lnTo>
                <a:lnTo>
                  <a:pt x="516382" y="252222"/>
                </a:lnTo>
                <a:lnTo>
                  <a:pt x="587121" y="74548"/>
                </a:lnTo>
                <a:lnTo>
                  <a:pt x="692276" y="171577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595616" y="1094232"/>
            <a:ext cx="1380743" cy="4457700"/>
          </a:xfrm>
          <a:custGeom>
            <a:avLst/>
            <a:gdLst>
              <a:gd name="connsiteX0" fmla="*/ 0 w 1380743"/>
              <a:gd name="connsiteY0" fmla="*/ 57784 h 4457700"/>
              <a:gd name="connsiteX1" fmla="*/ 57784 w 1380743"/>
              <a:gd name="connsiteY1" fmla="*/ 0 h 4457700"/>
              <a:gd name="connsiteX2" fmla="*/ 1322958 w 1380743"/>
              <a:gd name="connsiteY2" fmla="*/ 0 h 4457700"/>
              <a:gd name="connsiteX3" fmla="*/ 1380743 w 1380743"/>
              <a:gd name="connsiteY3" fmla="*/ 57784 h 4457700"/>
              <a:gd name="connsiteX4" fmla="*/ 1380743 w 1380743"/>
              <a:gd name="connsiteY4" fmla="*/ 4399914 h 4457700"/>
              <a:gd name="connsiteX5" fmla="*/ 1322958 w 1380743"/>
              <a:gd name="connsiteY5" fmla="*/ 4457700 h 4457700"/>
              <a:gd name="connsiteX6" fmla="*/ 57784 w 1380743"/>
              <a:gd name="connsiteY6" fmla="*/ 4457700 h 4457700"/>
              <a:gd name="connsiteX7" fmla="*/ 0 w 1380743"/>
              <a:gd name="connsiteY7" fmla="*/ 4399914 h 4457700"/>
              <a:gd name="connsiteX8" fmla="*/ 0 w 1380743"/>
              <a:gd name="connsiteY8" fmla="*/ 57784 h 445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80743" h="4457700">
                <a:moveTo>
                  <a:pt x="0" y="57784"/>
                </a:moveTo>
                <a:cubicBezTo>
                  <a:pt x="0" y="25907"/>
                  <a:pt x="25907" y="0"/>
                  <a:pt x="57784" y="0"/>
                </a:cubicBezTo>
                <a:lnTo>
                  <a:pt x="1322958" y="0"/>
                </a:lnTo>
                <a:cubicBezTo>
                  <a:pt x="1354835" y="0"/>
                  <a:pt x="1380743" y="25907"/>
                  <a:pt x="1380743" y="57784"/>
                </a:cubicBezTo>
                <a:lnTo>
                  <a:pt x="1380743" y="4399914"/>
                </a:lnTo>
                <a:cubicBezTo>
                  <a:pt x="1380743" y="4431791"/>
                  <a:pt x="1354835" y="4457700"/>
                  <a:pt x="1322958" y="4457700"/>
                </a:cubicBezTo>
                <a:lnTo>
                  <a:pt x="57784" y="4457700"/>
                </a:lnTo>
                <a:cubicBezTo>
                  <a:pt x="25907" y="4457700"/>
                  <a:pt x="0" y="4431791"/>
                  <a:pt x="0" y="4399914"/>
                </a:cubicBezTo>
                <a:lnTo>
                  <a:pt x="0" y="57784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609331" y="1656588"/>
            <a:ext cx="1345692" cy="3785615"/>
          </a:xfrm>
          <a:custGeom>
            <a:avLst/>
            <a:gdLst>
              <a:gd name="connsiteX0" fmla="*/ 0 w 1345692"/>
              <a:gd name="connsiteY0" fmla="*/ 3785615 h 3785615"/>
              <a:gd name="connsiteX1" fmla="*/ 1345692 w 1345692"/>
              <a:gd name="connsiteY1" fmla="*/ 3785615 h 3785615"/>
              <a:gd name="connsiteX2" fmla="*/ 1345692 w 1345692"/>
              <a:gd name="connsiteY2" fmla="*/ 0 h 3785615"/>
              <a:gd name="connsiteX3" fmla="*/ 0 w 1345692"/>
              <a:gd name="connsiteY3" fmla="*/ 0 h 3785615"/>
              <a:gd name="connsiteX4" fmla="*/ 0 w 1345692"/>
              <a:gd name="connsiteY4" fmla="*/ 3785615 h 3785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5692" h="3785615">
                <a:moveTo>
                  <a:pt x="0" y="3785615"/>
                </a:moveTo>
                <a:lnTo>
                  <a:pt x="1345692" y="3785615"/>
                </a:lnTo>
                <a:lnTo>
                  <a:pt x="1345692" y="0"/>
                </a:lnTo>
                <a:lnTo>
                  <a:pt x="0" y="0"/>
                </a:lnTo>
                <a:lnTo>
                  <a:pt x="0" y="3785615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613904" y="1203960"/>
            <a:ext cx="1341119" cy="356616"/>
          </a:xfrm>
          <a:custGeom>
            <a:avLst/>
            <a:gdLst>
              <a:gd name="connsiteX0" fmla="*/ 0 w 1341119"/>
              <a:gd name="connsiteY0" fmla="*/ 356615 h 356616"/>
              <a:gd name="connsiteX1" fmla="*/ 1341119 w 1341119"/>
              <a:gd name="connsiteY1" fmla="*/ 356615 h 356616"/>
              <a:gd name="connsiteX2" fmla="*/ 1341119 w 1341119"/>
              <a:gd name="connsiteY2" fmla="*/ 0 h 356616"/>
              <a:gd name="connsiteX3" fmla="*/ 0 w 1341119"/>
              <a:gd name="connsiteY3" fmla="*/ 0 h 356616"/>
              <a:gd name="connsiteX4" fmla="*/ 0 w 1341119"/>
              <a:gd name="connsiteY4" fmla="*/ 356615 h 356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1119" h="356616">
                <a:moveTo>
                  <a:pt x="0" y="356615"/>
                </a:moveTo>
                <a:lnTo>
                  <a:pt x="1341119" y="356615"/>
                </a:lnTo>
                <a:lnTo>
                  <a:pt x="1341119" y="0"/>
                </a:lnTo>
                <a:lnTo>
                  <a:pt x="0" y="0"/>
                </a:lnTo>
                <a:lnTo>
                  <a:pt x="0" y="35661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633716" y="3037332"/>
            <a:ext cx="1467611" cy="2127504"/>
          </a:xfrm>
          <a:custGeom>
            <a:avLst/>
            <a:gdLst>
              <a:gd name="connsiteX0" fmla="*/ 778764 w 1467611"/>
              <a:gd name="connsiteY0" fmla="*/ 427608 h 2127504"/>
              <a:gd name="connsiteX1" fmla="*/ 1004951 w 1467611"/>
              <a:gd name="connsiteY1" fmla="*/ 0 h 2127504"/>
              <a:gd name="connsiteX2" fmla="*/ 986916 w 1467611"/>
              <a:gd name="connsiteY2" fmla="*/ 568959 h 2127504"/>
              <a:gd name="connsiteX3" fmla="*/ 1223517 w 1467611"/>
              <a:gd name="connsiteY3" fmla="*/ 312420 h 2127504"/>
              <a:gd name="connsiteX4" fmla="*/ 1112901 w 1467611"/>
              <a:gd name="connsiteY4" fmla="*/ 643382 h 2127504"/>
              <a:gd name="connsiteX5" fmla="*/ 1467611 w 1467611"/>
              <a:gd name="connsiteY5" fmla="*/ 654558 h 2127504"/>
              <a:gd name="connsiteX6" fmla="*/ 1154048 w 1467611"/>
              <a:gd name="connsiteY6" fmla="*/ 926083 h 2127504"/>
              <a:gd name="connsiteX7" fmla="*/ 1241297 w 1467611"/>
              <a:gd name="connsiteY7" fmla="*/ 1112011 h 2127504"/>
              <a:gd name="connsiteX8" fmla="*/ 1112901 w 1467611"/>
              <a:gd name="connsiteY8" fmla="*/ 1212469 h 2127504"/>
              <a:gd name="connsiteX9" fmla="*/ 1282572 w 1467611"/>
              <a:gd name="connsiteY9" fmla="*/ 1539621 h 2127504"/>
              <a:gd name="connsiteX10" fmla="*/ 994664 w 1467611"/>
              <a:gd name="connsiteY10" fmla="*/ 1413383 h 2127504"/>
              <a:gd name="connsiteX11" fmla="*/ 1015238 w 1467611"/>
              <a:gd name="connsiteY11" fmla="*/ 1710816 h 2127504"/>
              <a:gd name="connsiteX12" fmla="*/ 827531 w 1467611"/>
              <a:gd name="connsiteY12" fmla="*/ 1569465 h 2127504"/>
              <a:gd name="connsiteX13" fmla="*/ 788923 w 1467611"/>
              <a:gd name="connsiteY13" fmla="*/ 1855851 h 2127504"/>
              <a:gd name="connsiteX14" fmla="*/ 670814 w 1467611"/>
              <a:gd name="connsiteY14" fmla="*/ 1710816 h 2127504"/>
              <a:gd name="connsiteX15" fmla="*/ 591057 w 1467611"/>
              <a:gd name="connsiteY15" fmla="*/ 1941576 h 2127504"/>
              <a:gd name="connsiteX16" fmla="*/ 511428 w 1467611"/>
              <a:gd name="connsiteY16" fmla="*/ 1785239 h 2127504"/>
              <a:gd name="connsiteX17" fmla="*/ 334136 w 1467611"/>
              <a:gd name="connsiteY17" fmla="*/ 2127503 h 2127504"/>
              <a:gd name="connsiteX18" fmla="*/ 326516 w 1467611"/>
              <a:gd name="connsiteY18" fmla="*/ 1796541 h 2127504"/>
              <a:gd name="connsiteX19" fmla="*/ 87248 w 1467611"/>
              <a:gd name="connsiteY19" fmla="*/ 1755647 h 2127504"/>
              <a:gd name="connsiteX20" fmla="*/ 226314 w 1467611"/>
              <a:gd name="connsiteY20" fmla="*/ 1513839 h 2127504"/>
              <a:gd name="connsiteX21" fmla="*/ 0 w 1467611"/>
              <a:gd name="connsiteY21" fmla="*/ 1268348 h 2127504"/>
              <a:gd name="connsiteX22" fmla="*/ 267334 w 1467611"/>
              <a:gd name="connsiteY22" fmla="*/ 1141729 h 2127504"/>
              <a:gd name="connsiteX23" fmla="*/ 79628 w 1467611"/>
              <a:gd name="connsiteY23" fmla="*/ 814577 h 2127504"/>
              <a:gd name="connsiteX24" fmla="*/ 364997 w 1467611"/>
              <a:gd name="connsiteY24" fmla="*/ 770001 h 2127504"/>
              <a:gd name="connsiteX25" fmla="*/ 305942 w 1467611"/>
              <a:gd name="connsiteY25" fmla="*/ 356996 h 2127504"/>
              <a:gd name="connsiteX26" fmla="*/ 580897 w 1467611"/>
              <a:gd name="connsiteY26" fmla="*/ 628650 h 2127504"/>
              <a:gd name="connsiteX27" fmla="*/ 660527 w 1467611"/>
              <a:gd name="connsiteY27" fmla="*/ 185800 h 2127504"/>
              <a:gd name="connsiteX28" fmla="*/ 778764 w 1467611"/>
              <a:gd name="connsiteY28" fmla="*/ 427608 h 2127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467611" h="2127504">
                <a:moveTo>
                  <a:pt x="778764" y="427608"/>
                </a:moveTo>
                <a:lnTo>
                  <a:pt x="1004951" y="0"/>
                </a:lnTo>
                <a:lnTo>
                  <a:pt x="986916" y="568959"/>
                </a:lnTo>
                <a:lnTo>
                  <a:pt x="1223517" y="312420"/>
                </a:lnTo>
                <a:lnTo>
                  <a:pt x="1112901" y="643382"/>
                </a:lnTo>
                <a:lnTo>
                  <a:pt x="1467611" y="654558"/>
                </a:lnTo>
                <a:lnTo>
                  <a:pt x="1154048" y="926083"/>
                </a:lnTo>
                <a:lnTo>
                  <a:pt x="1241297" y="1112011"/>
                </a:lnTo>
                <a:lnTo>
                  <a:pt x="1112901" y="1212469"/>
                </a:lnTo>
                <a:lnTo>
                  <a:pt x="1282572" y="1539621"/>
                </a:lnTo>
                <a:lnTo>
                  <a:pt x="994664" y="1413383"/>
                </a:lnTo>
                <a:lnTo>
                  <a:pt x="1015238" y="1710816"/>
                </a:lnTo>
                <a:lnTo>
                  <a:pt x="827531" y="1569465"/>
                </a:lnTo>
                <a:lnTo>
                  <a:pt x="788923" y="1855851"/>
                </a:lnTo>
                <a:lnTo>
                  <a:pt x="670814" y="1710816"/>
                </a:lnTo>
                <a:lnTo>
                  <a:pt x="591057" y="1941576"/>
                </a:lnTo>
                <a:lnTo>
                  <a:pt x="511428" y="1785239"/>
                </a:lnTo>
                <a:lnTo>
                  <a:pt x="334136" y="2127503"/>
                </a:lnTo>
                <a:lnTo>
                  <a:pt x="326516" y="1796541"/>
                </a:lnTo>
                <a:lnTo>
                  <a:pt x="87248" y="1755647"/>
                </a:lnTo>
                <a:lnTo>
                  <a:pt x="226314" y="1513839"/>
                </a:lnTo>
                <a:lnTo>
                  <a:pt x="0" y="1268348"/>
                </a:lnTo>
                <a:lnTo>
                  <a:pt x="267334" y="1141729"/>
                </a:lnTo>
                <a:lnTo>
                  <a:pt x="79628" y="814577"/>
                </a:lnTo>
                <a:lnTo>
                  <a:pt x="364997" y="770001"/>
                </a:lnTo>
                <a:lnTo>
                  <a:pt x="305942" y="356996"/>
                </a:lnTo>
                <a:lnTo>
                  <a:pt x="580897" y="628650"/>
                </a:lnTo>
                <a:lnTo>
                  <a:pt x="660527" y="185800"/>
                </a:lnTo>
                <a:lnTo>
                  <a:pt x="778764" y="42760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8100" y="4813300"/>
            <a:ext cx="419100" cy="711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600" y="4864100"/>
            <a:ext cx="1117600" cy="520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4699000"/>
            <a:ext cx="685800" cy="736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4711700"/>
            <a:ext cx="419100" cy="6985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21700" y="4838700"/>
            <a:ext cx="4191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65100" y="177800"/>
            <a:ext cx="304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大数据应用的行业分类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19100" y="1930400"/>
            <a:ext cx="508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98500" y="1905000"/>
            <a:ext cx="495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经营分析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电信信令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金融细账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金融票据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电力调度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智能电网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889000" y="12446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经营类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98700" y="1930400"/>
            <a:ext cx="508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578100" y="1905000"/>
            <a:ext cx="876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绩效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报表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文件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社保分析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纳税分析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决策支持和预测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768600" y="12446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管理类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4229100" y="1930400"/>
            <a:ext cx="508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508500" y="1905000"/>
            <a:ext cx="622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公安网监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国安技侦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舆情监控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银监会稽查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食品溯源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环保监测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699000" y="12446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监管类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159500" y="1930400"/>
            <a:ext cx="508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451600" y="1905000"/>
            <a:ext cx="495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音视频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地震勘探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气象云图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卫星遥感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雷达数据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物联网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451600" y="12446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专业类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7696200" y="1905000"/>
            <a:ext cx="50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7975600" y="1892300"/>
            <a:ext cx="635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10%结构化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30%半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结构化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60%非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结构化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013700" y="12319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互联网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089900" y="3721100"/>
            <a:ext cx="368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非结构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化为主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，价值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密度低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22300" y="3619500"/>
            <a:ext cx="889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sz="1403" b="1" dirty="0">
                <a:solidFill>
                  <a:srgbClr val="5F5F5F"/>
                </a:solidFill>
                <a:latin typeface="MS Shell Dlg" pitchFamily="18" charset="0"/>
                <a:cs typeface="MS Shell Dlg" pitchFamily="18" charset="0"/>
              </a:rPr>
              <a:t>电信、金融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9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</a:t>
            </a:r>
          </a:p>
          <a:p>
            <a:pPr>
              <a:lnSpc>
                <a:spcPts val="12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+非结构化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2781300" y="3632200"/>
            <a:ext cx="4953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5F5F5F"/>
                </a:solidFill>
                <a:latin typeface="MS Shell Dlg" pitchFamily="18" charset="0"/>
                <a:cs typeface="MS Shell Dlg" pitchFamily="18" charset="0"/>
              </a:rPr>
              <a:t>金融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508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结构化+</a:t>
            </a:r>
          </a:p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半结构化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4660900" y="3619500"/>
            <a:ext cx="520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1403" b="1" dirty="0">
                <a:solidFill>
                  <a:srgbClr val="5F5F5F"/>
                </a:solidFill>
                <a:latin typeface="MS Shell Dlg" pitchFamily="18" charset="0"/>
                <a:cs typeface="MS Shell Dlg" pitchFamily="18" charset="0"/>
              </a:rPr>
              <a:t>政府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9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结构化+</a:t>
            </a:r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半结构化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6515100" y="3619500"/>
            <a:ext cx="5207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5F5F5F"/>
                </a:solidFill>
                <a:latin typeface="MS Shell Dlg" pitchFamily="18" charset="0"/>
                <a:cs typeface="MS Shell Dlg" pitchFamily="18" charset="0"/>
              </a:rPr>
              <a:t>政府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非结</a:t>
            </a:r>
          </a:p>
          <a:p>
            <a:pPr>
              <a:lnSpc>
                <a:spcPts val="1200"/>
              </a:lnSpc>
              <a:tabLst>
                <a:tab pos="1778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构化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74700" y="5638800"/>
            <a:ext cx="7670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“在大数据领域，不能充分形成大数据使用能力的竞争者将被淘汰”-</a:t>
            </a:r>
            <a:r>
              <a:rPr lang="en-US" altLang="zh-CN" sz="1479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McKinsey</a:t>
            </a:r>
            <a:r>
              <a:rPr lang="en-US" altLang="zh-CN" sz="14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79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Global</a:t>
            </a:r>
            <a:r>
              <a:rPr lang="en-US" altLang="zh-CN" sz="14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79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Institute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电信、金融、政府等行业数据分析的诉求强烈，互联网已开始应用新技术处理价值密度低的大数据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13918" y="1282953"/>
            <a:ext cx="1510792" cy="750316"/>
          </a:xfrm>
          <a:custGeom>
            <a:avLst/>
            <a:gdLst>
              <a:gd name="connsiteX0" fmla="*/ 6350 w 1510792"/>
              <a:gd name="connsiteY0" fmla="*/ 743966 h 750316"/>
              <a:gd name="connsiteX1" fmla="*/ 1504442 w 1510792"/>
              <a:gd name="connsiteY1" fmla="*/ 743966 h 750316"/>
              <a:gd name="connsiteX2" fmla="*/ 1504442 w 1510792"/>
              <a:gd name="connsiteY2" fmla="*/ 6350 h 750316"/>
              <a:gd name="connsiteX3" fmla="*/ 6350 w 1510792"/>
              <a:gd name="connsiteY3" fmla="*/ 6350 h 750316"/>
              <a:gd name="connsiteX4" fmla="*/ 6350 w 1510792"/>
              <a:gd name="connsiteY4" fmla="*/ 743966 h 750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792" h="750316">
                <a:moveTo>
                  <a:pt x="6350" y="743966"/>
                </a:moveTo>
                <a:lnTo>
                  <a:pt x="1504442" y="743966"/>
                </a:lnTo>
                <a:lnTo>
                  <a:pt x="1504442" y="6350"/>
                </a:lnTo>
                <a:lnTo>
                  <a:pt x="6350" y="6350"/>
                </a:lnTo>
                <a:lnTo>
                  <a:pt x="6350" y="7439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71702" y="2360422"/>
            <a:ext cx="357123" cy="436372"/>
          </a:xfrm>
          <a:custGeom>
            <a:avLst/>
            <a:gdLst>
              <a:gd name="connsiteX0" fmla="*/ 6350 w 357123"/>
              <a:gd name="connsiteY0" fmla="*/ 257810 h 436372"/>
              <a:gd name="connsiteX1" fmla="*/ 92455 w 357123"/>
              <a:gd name="connsiteY1" fmla="*/ 257810 h 436372"/>
              <a:gd name="connsiteX2" fmla="*/ 92455 w 357123"/>
              <a:gd name="connsiteY2" fmla="*/ 6350 h 436372"/>
              <a:gd name="connsiteX3" fmla="*/ 264667 w 357123"/>
              <a:gd name="connsiteY3" fmla="*/ 6350 h 436372"/>
              <a:gd name="connsiteX4" fmla="*/ 264667 w 357123"/>
              <a:gd name="connsiteY4" fmla="*/ 257810 h 436372"/>
              <a:gd name="connsiteX5" fmla="*/ 350773 w 357123"/>
              <a:gd name="connsiteY5" fmla="*/ 257810 h 436372"/>
              <a:gd name="connsiteX6" fmla="*/ 178561 w 357123"/>
              <a:gd name="connsiteY6" fmla="*/ 430022 h 436372"/>
              <a:gd name="connsiteX7" fmla="*/ 6350 w 357123"/>
              <a:gd name="connsiteY7" fmla="*/ 257810 h 436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7123" h="436372">
                <a:moveTo>
                  <a:pt x="6350" y="257810"/>
                </a:moveTo>
                <a:lnTo>
                  <a:pt x="92455" y="257810"/>
                </a:lnTo>
                <a:lnTo>
                  <a:pt x="92455" y="6350"/>
                </a:lnTo>
                <a:lnTo>
                  <a:pt x="264667" y="6350"/>
                </a:lnTo>
                <a:lnTo>
                  <a:pt x="264667" y="257810"/>
                </a:lnTo>
                <a:lnTo>
                  <a:pt x="350773" y="257810"/>
                </a:lnTo>
                <a:lnTo>
                  <a:pt x="178561" y="430022"/>
                </a:lnTo>
                <a:lnTo>
                  <a:pt x="6350" y="2578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71390" y="3486658"/>
            <a:ext cx="329691" cy="472947"/>
          </a:xfrm>
          <a:custGeom>
            <a:avLst/>
            <a:gdLst>
              <a:gd name="connsiteX0" fmla="*/ 164845 w 329691"/>
              <a:gd name="connsiteY0" fmla="*/ 6350 h 472947"/>
              <a:gd name="connsiteX1" fmla="*/ 164845 w 329691"/>
              <a:gd name="connsiteY1" fmla="*/ 121411 h 472947"/>
              <a:gd name="connsiteX2" fmla="*/ 323341 w 329691"/>
              <a:gd name="connsiteY2" fmla="*/ 121411 h 472947"/>
              <a:gd name="connsiteX3" fmla="*/ 323341 w 329691"/>
              <a:gd name="connsiteY3" fmla="*/ 351535 h 472947"/>
              <a:gd name="connsiteX4" fmla="*/ 164845 w 329691"/>
              <a:gd name="connsiteY4" fmla="*/ 351535 h 472947"/>
              <a:gd name="connsiteX5" fmla="*/ 164845 w 329691"/>
              <a:gd name="connsiteY5" fmla="*/ 466597 h 472947"/>
              <a:gd name="connsiteX6" fmla="*/ 6350 w 329691"/>
              <a:gd name="connsiteY6" fmla="*/ 236473 h 472947"/>
              <a:gd name="connsiteX7" fmla="*/ 164845 w 329691"/>
              <a:gd name="connsiteY7" fmla="*/ 6350 h 47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29691" h="472947">
                <a:moveTo>
                  <a:pt x="164845" y="6350"/>
                </a:moveTo>
                <a:lnTo>
                  <a:pt x="164845" y="121411"/>
                </a:lnTo>
                <a:lnTo>
                  <a:pt x="323341" y="121411"/>
                </a:lnTo>
                <a:lnTo>
                  <a:pt x="323341" y="351535"/>
                </a:lnTo>
                <a:lnTo>
                  <a:pt x="164845" y="351535"/>
                </a:lnTo>
                <a:lnTo>
                  <a:pt x="164845" y="466597"/>
                </a:lnTo>
                <a:lnTo>
                  <a:pt x="6350" y="236473"/>
                </a:lnTo>
                <a:lnTo>
                  <a:pt x="16484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49398" y="3486658"/>
            <a:ext cx="343407" cy="472947"/>
          </a:xfrm>
          <a:custGeom>
            <a:avLst/>
            <a:gdLst>
              <a:gd name="connsiteX0" fmla="*/ 171703 w 343407"/>
              <a:gd name="connsiteY0" fmla="*/ 466597 h 472947"/>
              <a:gd name="connsiteX1" fmla="*/ 171703 w 343407"/>
              <a:gd name="connsiteY1" fmla="*/ 351535 h 472947"/>
              <a:gd name="connsiteX2" fmla="*/ 6350 w 343407"/>
              <a:gd name="connsiteY2" fmla="*/ 351535 h 472947"/>
              <a:gd name="connsiteX3" fmla="*/ 6350 w 343407"/>
              <a:gd name="connsiteY3" fmla="*/ 121411 h 472947"/>
              <a:gd name="connsiteX4" fmla="*/ 171703 w 343407"/>
              <a:gd name="connsiteY4" fmla="*/ 121411 h 472947"/>
              <a:gd name="connsiteX5" fmla="*/ 171703 w 343407"/>
              <a:gd name="connsiteY5" fmla="*/ 6350 h 472947"/>
              <a:gd name="connsiteX6" fmla="*/ 337057 w 343407"/>
              <a:gd name="connsiteY6" fmla="*/ 236473 h 472947"/>
              <a:gd name="connsiteX7" fmla="*/ 171703 w 343407"/>
              <a:gd name="connsiteY7" fmla="*/ 466597 h 47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3407" h="472947">
                <a:moveTo>
                  <a:pt x="171703" y="466597"/>
                </a:moveTo>
                <a:lnTo>
                  <a:pt x="171703" y="351535"/>
                </a:lnTo>
                <a:lnTo>
                  <a:pt x="6350" y="351535"/>
                </a:lnTo>
                <a:lnTo>
                  <a:pt x="6350" y="121411"/>
                </a:lnTo>
                <a:lnTo>
                  <a:pt x="171703" y="121411"/>
                </a:lnTo>
                <a:lnTo>
                  <a:pt x="171703" y="6350"/>
                </a:lnTo>
                <a:lnTo>
                  <a:pt x="337057" y="236473"/>
                </a:lnTo>
                <a:lnTo>
                  <a:pt x="171703" y="4665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24402" y="5138673"/>
            <a:ext cx="357123" cy="338835"/>
          </a:xfrm>
          <a:custGeom>
            <a:avLst/>
            <a:gdLst>
              <a:gd name="connsiteX0" fmla="*/ 6350 w 357123"/>
              <a:gd name="connsiteY0" fmla="*/ 169417 h 338835"/>
              <a:gd name="connsiteX1" fmla="*/ 92455 w 357123"/>
              <a:gd name="connsiteY1" fmla="*/ 169417 h 338835"/>
              <a:gd name="connsiteX2" fmla="*/ 92455 w 357123"/>
              <a:gd name="connsiteY2" fmla="*/ 6350 h 338835"/>
              <a:gd name="connsiteX3" fmla="*/ 264667 w 357123"/>
              <a:gd name="connsiteY3" fmla="*/ 6350 h 338835"/>
              <a:gd name="connsiteX4" fmla="*/ 264667 w 357123"/>
              <a:gd name="connsiteY4" fmla="*/ 169417 h 338835"/>
              <a:gd name="connsiteX5" fmla="*/ 350773 w 357123"/>
              <a:gd name="connsiteY5" fmla="*/ 169417 h 338835"/>
              <a:gd name="connsiteX6" fmla="*/ 178561 w 357123"/>
              <a:gd name="connsiteY6" fmla="*/ 332485 h 338835"/>
              <a:gd name="connsiteX7" fmla="*/ 6350 w 357123"/>
              <a:gd name="connsiteY7" fmla="*/ 169417 h 338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7123" h="338835">
                <a:moveTo>
                  <a:pt x="6350" y="169417"/>
                </a:moveTo>
                <a:lnTo>
                  <a:pt x="92455" y="169417"/>
                </a:lnTo>
                <a:lnTo>
                  <a:pt x="92455" y="6350"/>
                </a:lnTo>
                <a:lnTo>
                  <a:pt x="264667" y="6350"/>
                </a:lnTo>
                <a:lnTo>
                  <a:pt x="264667" y="169417"/>
                </a:lnTo>
                <a:lnTo>
                  <a:pt x="350773" y="169417"/>
                </a:lnTo>
                <a:lnTo>
                  <a:pt x="178561" y="332485"/>
                </a:lnTo>
                <a:lnTo>
                  <a:pt x="6350" y="1694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0286" y="5550153"/>
            <a:ext cx="8030464" cy="658876"/>
          </a:xfrm>
          <a:custGeom>
            <a:avLst/>
            <a:gdLst>
              <a:gd name="connsiteX0" fmla="*/ 6350 w 8030464"/>
              <a:gd name="connsiteY0" fmla="*/ 114046 h 658876"/>
              <a:gd name="connsiteX1" fmla="*/ 114045 w 8030464"/>
              <a:gd name="connsiteY1" fmla="*/ 6350 h 658876"/>
              <a:gd name="connsiteX2" fmla="*/ 7916418 w 8030464"/>
              <a:gd name="connsiteY2" fmla="*/ 6350 h 658876"/>
              <a:gd name="connsiteX3" fmla="*/ 8024113 w 8030464"/>
              <a:gd name="connsiteY3" fmla="*/ 114046 h 658876"/>
              <a:gd name="connsiteX4" fmla="*/ 8024113 w 8030464"/>
              <a:gd name="connsiteY4" fmla="*/ 544830 h 658876"/>
              <a:gd name="connsiteX5" fmla="*/ 7916418 w 8030464"/>
              <a:gd name="connsiteY5" fmla="*/ 652526 h 658876"/>
              <a:gd name="connsiteX6" fmla="*/ 114045 w 8030464"/>
              <a:gd name="connsiteY6" fmla="*/ 652526 h 658876"/>
              <a:gd name="connsiteX7" fmla="*/ 6350 w 8030464"/>
              <a:gd name="connsiteY7" fmla="*/ 544830 h 658876"/>
              <a:gd name="connsiteX8" fmla="*/ 6350 w 8030464"/>
              <a:gd name="connsiteY8" fmla="*/ 114046 h 658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30464" h="658876">
                <a:moveTo>
                  <a:pt x="6350" y="114046"/>
                </a:moveTo>
                <a:cubicBezTo>
                  <a:pt x="6350" y="54571"/>
                  <a:pt x="54571" y="6350"/>
                  <a:pt x="114045" y="6350"/>
                </a:cubicBezTo>
                <a:lnTo>
                  <a:pt x="7916418" y="6350"/>
                </a:lnTo>
                <a:cubicBezTo>
                  <a:pt x="7975854" y="6350"/>
                  <a:pt x="8024113" y="54571"/>
                  <a:pt x="8024113" y="114046"/>
                </a:cubicBezTo>
                <a:lnTo>
                  <a:pt x="8024113" y="544830"/>
                </a:lnTo>
                <a:cubicBezTo>
                  <a:pt x="8024113" y="604304"/>
                  <a:pt x="7975854" y="652526"/>
                  <a:pt x="7916418" y="652526"/>
                </a:cubicBezTo>
                <a:lnTo>
                  <a:pt x="114045" y="652526"/>
                </a:lnTo>
                <a:cubicBezTo>
                  <a:pt x="54571" y="652526"/>
                  <a:pt x="6350" y="604304"/>
                  <a:pt x="6350" y="544830"/>
                </a:cubicBezTo>
                <a:lnTo>
                  <a:pt x="6350" y="1140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974848" y="2827020"/>
            <a:ext cx="1722119" cy="2241803"/>
          </a:xfrm>
          <a:custGeom>
            <a:avLst/>
            <a:gdLst>
              <a:gd name="connsiteX0" fmla="*/ 0 w 1722119"/>
              <a:gd name="connsiteY0" fmla="*/ 152019 h 2241803"/>
              <a:gd name="connsiteX1" fmla="*/ 152019 w 1722119"/>
              <a:gd name="connsiteY1" fmla="*/ 0 h 2241803"/>
              <a:gd name="connsiteX2" fmla="*/ 1570100 w 1722119"/>
              <a:gd name="connsiteY2" fmla="*/ 0 h 2241803"/>
              <a:gd name="connsiteX3" fmla="*/ 1722119 w 1722119"/>
              <a:gd name="connsiteY3" fmla="*/ 152019 h 2241803"/>
              <a:gd name="connsiteX4" fmla="*/ 1722119 w 1722119"/>
              <a:gd name="connsiteY4" fmla="*/ 2089784 h 2241803"/>
              <a:gd name="connsiteX5" fmla="*/ 1570100 w 1722119"/>
              <a:gd name="connsiteY5" fmla="*/ 2241803 h 2241803"/>
              <a:gd name="connsiteX6" fmla="*/ 152019 w 1722119"/>
              <a:gd name="connsiteY6" fmla="*/ 2241803 h 2241803"/>
              <a:gd name="connsiteX7" fmla="*/ 0 w 1722119"/>
              <a:gd name="connsiteY7" fmla="*/ 2089784 h 2241803"/>
              <a:gd name="connsiteX8" fmla="*/ 0 w 1722119"/>
              <a:gd name="connsiteY8" fmla="*/ 152019 h 2241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22119" h="2241803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1570100" y="0"/>
                </a:lnTo>
                <a:cubicBezTo>
                  <a:pt x="1654048" y="0"/>
                  <a:pt x="1722119" y="68072"/>
                  <a:pt x="1722119" y="152019"/>
                </a:cubicBezTo>
                <a:lnTo>
                  <a:pt x="1722119" y="2089784"/>
                </a:lnTo>
                <a:cubicBezTo>
                  <a:pt x="1722119" y="2173732"/>
                  <a:pt x="1654048" y="2241803"/>
                  <a:pt x="1570100" y="2241803"/>
                </a:cubicBezTo>
                <a:lnTo>
                  <a:pt x="152019" y="2241803"/>
                </a:lnTo>
                <a:cubicBezTo>
                  <a:pt x="68072" y="2241803"/>
                  <a:pt x="0" y="2173732"/>
                  <a:pt x="0" y="2089784"/>
                </a:cubicBezTo>
                <a:lnTo>
                  <a:pt x="0" y="152019"/>
                </a:ln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81330" y="2919729"/>
            <a:ext cx="413511" cy="1847596"/>
          </a:xfrm>
          <a:custGeom>
            <a:avLst/>
            <a:gdLst>
              <a:gd name="connsiteX0" fmla="*/ 6350 w 413511"/>
              <a:gd name="connsiteY0" fmla="*/ 18161 h 1847596"/>
              <a:gd name="connsiteX1" fmla="*/ 18110 w 413511"/>
              <a:gd name="connsiteY1" fmla="*/ 6350 h 1847596"/>
              <a:gd name="connsiteX2" fmla="*/ 395401 w 413511"/>
              <a:gd name="connsiteY2" fmla="*/ 6350 h 1847596"/>
              <a:gd name="connsiteX3" fmla="*/ 407161 w 413511"/>
              <a:gd name="connsiteY3" fmla="*/ 18161 h 1847596"/>
              <a:gd name="connsiteX4" fmla="*/ 407161 w 413511"/>
              <a:gd name="connsiteY4" fmla="*/ 1829435 h 1847596"/>
              <a:gd name="connsiteX5" fmla="*/ 395401 w 413511"/>
              <a:gd name="connsiteY5" fmla="*/ 1841246 h 1847596"/>
              <a:gd name="connsiteX6" fmla="*/ 18110 w 413511"/>
              <a:gd name="connsiteY6" fmla="*/ 1841246 h 1847596"/>
              <a:gd name="connsiteX7" fmla="*/ 6350 w 413511"/>
              <a:gd name="connsiteY7" fmla="*/ 1829435 h 1847596"/>
              <a:gd name="connsiteX8" fmla="*/ 6350 w 413511"/>
              <a:gd name="connsiteY8" fmla="*/ 18161 h 184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511" h="1847596">
                <a:moveTo>
                  <a:pt x="6350" y="18161"/>
                </a:moveTo>
                <a:cubicBezTo>
                  <a:pt x="6350" y="11557"/>
                  <a:pt x="11620" y="6350"/>
                  <a:pt x="18110" y="6350"/>
                </a:cubicBezTo>
                <a:lnTo>
                  <a:pt x="395401" y="6350"/>
                </a:lnTo>
                <a:cubicBezTo>
                  <a:pt x="401891" y="6350"/>
                  <a:pt x="407161" y="11557"/>
                  <a:pt x="407161" y="18161"/>
                </a:cubicBezTo>
                <a:lnTo>
                  <a:pt x="407161" y="1829435"/>
                </a:lnTo>
                <a:cubicBezTo>
                  <a:pt x="407161" y="1836039"/>
                  <a:pt x="401891" y="1841246"/>
                  <a:pt x="395401" y="1841246"/>
                </a:cubicBezTo>
                <a:lnTo>
                  <a:pt x="18110" y="1841246"/>
                </a:lnTo>
                <a:cubicBezTo>
                  <a:pt x="11620" y="1841246"/>
                  <a:pt x="6350" y="1836039"/>
                  <a:pt x="6350" y="1829435"/>
                </a:cubicBezTo>
                <a:lnTo>
                  <a:pt x="6350" y="181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85774" y="2913633"/>
            <a:ext cx="413511" cy="1847595"/>
          </a:xfrm>
          <a:custGeom>
            <a:avLst/>
            <a:gdLst>
              <a:gd name="connsiteX0" fmla="*/ 6350 w 413511"/>
              <a:gd name="connsiteY0" fmla="*/ 18161 h 1847595"/>
              <a:gd name="connsiteX1" fmla="*/ 18110 w 413511"/>
              <a:gd name="connsiteY1" fmla="*/ 6350 h 1847595"/>
              <a:gd name="connsiteX2" fmla="*/ 395350 w 413511"/>
              <a:gd name="connsiteY2" fmla="*/ 6350 h 1847595"/>
              <a:gd name="connsiteX3" fmla="*/ 407161 w 413511"/>
              <a:gd name="connsiteY3" fmla="*/ 18161 h 1847595"/>
              <a:gd name="connsiteX4" fmla="*/ 407161 w 413511"/>
              <a:gd name="connsiteY4" fmla="*/ 1829435 h 1847595"/>
              <a:gd name="connsiteX5" fmla="*/ 395350 w 413511"/>
              <a:gd name="connsiteY5" fmla="*/ 1841245 h 1847595"/>
              <a:gd name="connsiteX6" fmla="*/ 18110 w 413511"/>
              <a:gd name="connsiteY6" fmla="*/ 1841245 h 1847595"/>
              <a:gd name="connsiteX7" fmla="*/ 6350 w 413511"/>
              <a:gd name="connsiteY7" fmla="*/ 1829435 h 1847595"/>
              <a:gd name="connsiteX8" fmla="*/ 6350 w 413511"/>
              <a:gd name="connsiteY8" fmla="*/ 18161 h 1847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511" h="1847595">
                <a:moveTo>
                  <a:pt x="6350" y="18161"/>
                </a:moveTo>
                <a:cubicBezTo>
                  <a:pt x="6350" y="11557"/>
                  <a:pt x="11620" y="6350"/>
                  <a:pt x="18110" y="6350"/>
                </a:cubicBezTo>
                <a:lnTo>
                  <a:pt x="395350" y="6350"/>
                </a:lnTo>
                <a:cubicBezTo>
                  <a:pt x="401954" y="6350"/>
                  <a:pt x="407161" y="11557"/>
                  <a:pt x="407161" y="18161"/>
                </a:cubicBezTo>
                <a:lnTo>
                  <a:pt x="407161" y="1829435"/>
                </a:lnTo>
                <a:cubicBezTo>
                  <a:pt x="407161" y="1836038"/>
                  <a:pt x="401954" y="1841245"/>
                  <a:pt x="395350" y="1841245"/>
                </a:cubicBezTo>
                <a:lnTo>
                  <a:pt x="18110" y="1841245"/>
                </a:lnTo>
                <a:cubicBezTo>
                  <a:pt x="11620" y="1841245"/>
                  <a:pt x="6350" y="1836038"/>
                  <a:pt x="6350" y="1829435"/>
                </a:cubicBezTo>
                <a:lnTo>
                  <a:pt x="6350" y="181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478025" y="2925826"/>
            <a:ext cx="413512" cy="1847595"/>
          </a:xfrm>
          <a:custGeom>
            <a:avLst/>
            <a:gdLst>
              <a:gd name="connsiteX0" fmla="*/ 6350 w 413512"/>
              <a:gd name="connsiteY0" fmla="*/ 18160 h 1847595"/>
              <a:gd name="connsiteX1" fmla="*/ 18161 w 413512"/>
              <a:gd name="connsiteY1" fmla="*/ 6350 h 1847595"/>
              <a:gd name="connsiteX2" fmla="*/ 395350 w 413512"/>
              <a:gd name="connsiteY2" fmla="*/ 6350 h 1847595"/>
              <a:gd name="connsiteX3" fmla="*/ 407162 w 413512"/>
              <a:gd name="connsiteY3" fmla="*/ 18160 h 1847595"/>
              <a:gd name="connsiteX4" fmla="*/ 407162 w 413512"/>
              <a:gd name="connsiteY4" fmla="*/ 1829434 h 1847595"/>
              <a:gd name="connsiteX5" fmla="*/ 395350 w 413512"/>
              <a:gd name="connsiteY5" fmla="*/ 1841245 h 1847595"/>
              <a:gd name="connsiteX6" fmla="*/ 18161 w 413512"/>
              <a:gd name="connsiteY6" fmla="*/ 1841245 h 1847595"/>
              <a:gd name="connsiteX7" fmla="*/ 6350 w 413512"/>
              <a:gd name="connsiteY7" fmla="*/ 1829434 h 1847595"/>
              <a:gd name="connsiteX8" fmla="*/ 6350 w 413512"/>
              <a:gd name="connsiteY8" fmla="*/ 18160 h 1847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512" h="1847595">
                <a:moveTo>
                  <a:pt x="6350" y="18160"/>
                </a:moveTo>
                <a:cubicBezTo>
                  <a:pt x="6350" y="11556"/>
                  <a:pt x="11557" y="6350"/>
                  <a:pt x="18161" y="6350"/>
                </a:cubicBezTo>
                <a:lnTo>
                  <a:pt x="395350" y="6350"/>
                </a:lnTo>
                <a:cubicBezTo>
                  <a:pt x="401955" y="6350"/>
                  <a:pt x="407162" y="11556"/>
                  <a:pt x="407162" y="18160"/>
                </a:cubicBezTo>
                <a:lnTo>
                  <a:pt x="407162" y="1829434"/>
                </a:lnTo>
                <a:cubicBezTo>
                  <a:pt x="407162" y="1836039"/>
                  <a:pt x="401955" y="1841245"/>
                  <a:pt x="395350" y="1841245"/>
                </a:cubicBezTo>
                <a:lnTo>
                  <a:pt x="18161" y="1841245"/>
                </a:lnTo>
                <a:cubicBezTo>
                  <a:pt x="11557" y="1841245"/>
                  <a:pt x="6350" y="1836039"/>
                  <a:pt x="6350" y="1829434"/>
                </a:cubicBezTo>
                <a:lnTo>
                  <a:pt x="6350" y="181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956561" y="2936494"/>
            <a:ext cx="413511" cy="1847596"/>
          </a:xfrm>
          <a:custGeom>
            <a:avLst/>
            <a:gdLst>
              <a:gd name="connsiteX0" fmla="*/ 6350 w 413511"/>
              <a:gd name="connsiteY0" fmla="*/ 18160 h 1847596"/>
              <a:gd name="connsiteX1" fmla="*/ 18161 w 413511"/>
              <a:gd name="connsiteY1" fmla="*/ 6350 h 1847596"/>
              <a:gd name="connsiteX2" fmla="*/ 395351 w 413511"/>
              <a:gd name="connsiteY2" fmla="*/ 6350 h 1847596"/>
              <a:gd name="connsiteX3" fmla="*/ 407161 w 413511"/>
              <a:gd name="connsiteY3" fmla="*/ 18160 h 1847596"/>
              <a:gd name="connsiteX4" fmla="*/ 407161 w 413511"/>
              <a:gd name="connsiteY4" fmla="*/ 1829434 h 1847596"/>
              <a:gd name="connsiteX5" fmla="*/ 395351 w 413511"/>
              <a:gd name="connsiteY5" fmla="*/ 1841246 h 1847596"/>
              <a:gd name="connsiteX6" fmla="*/ 18161 w 413511"/>
              <a:gd name="connsiteY6" fmla="*/ 1841246 h 1847596"/>
              <a:gd name="connsiteX7" fmla="*/ 6350 w 413511"/>
              <a:gd name="connsiteY7" fmla="*/ 1829434 h 1847596"/>
              <a:gd name="connsiteX8" fmla="*/ 6350 w 413511"/>
              <a:gd name="connsiteY8" fmla="*/ 18160 h 184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3511" h="1847596">
                <a:moveTo>
                  <a:pt x="6350" y="18160"/>
                </a:moveTo>
                <a:cubicBezTo>
                  <a:pt x="6350" y="11557"/>
                  <a:pt x="11557" y="6350"/>
                  <a:pt x="18161" y="6350"/>
                </a:cubicBezTo>
                <a:lnTo>
                  <a:pt x="395351" y="6350"/>
                </a:lnTo>
                <a:cubicBezTo>
                  <a:pt x="401955" y="6350"/>
                  <a:pt x="407161" y="11557"/>
                  <a:pt x="407161" y="18160"/>
                </a:cubicBezTo>
                <a:lnTo>
                  <a:pt x="407161" y="1829434"/>
                </a:lnTo>
                <a:cubicBezTo>
                  <a:pt x="407161" y="1836039"/>
                  <a:pt x="401955" y="1841246"/>
                  <a:pt x="395351" y="1841246"/>
                </a:cubicBezTo>
                <a:lnTo>
                  <a:pt x="18161" y="1841246"/>
                </a:lnTo>
                <a:cubicBezTo>
                  <a:pt x="11557" y="1841246"/>
                  <a:pt x="6350" y="1836039"/>
                  <a:pt x="6350" y="1829434"/>
                </a:cubicBezTo>
                <a:lnTo>
                  <a:pt x="6350" y="181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9409" y="2867914"/>
            <a:ext cx="2115820" cy="2015235"/>
          </a:xfrm>
          <a:custGeom>
            <a:avLst/>
            <a:gdLst>
              <a:gd name="connsiteX0" fmla="*/ 6350 w 2115820"/>
              <a:gd name="connsiteY0" fmla="*/ 65150 h 2015235"/>
              <a:gd name="connsiteX1" fmla="*/ 65100 w 2115820"/>
              <a:gd name="connsiteY1" fmla="*/ 6350 h 2015235"/>
              <a:gd name="connsiteX2" fmla="*/ 2050669 w 2115820"/>
              <a:gd name="connsiteY2" fmla="*/ 6350 h 2015235"/>
              <a:gd name="connsiteX3" fmla="*/ 2109469 w 2115820"/>
              <a:gd name="connsiteY3" fmla="*/ 65150 h 2015235"/>
              <a:gd name="connsiteX4" fmla="*/ 2109469 w 2115820"/>
              <a:gd name="connsiteY4" fmla="*/ 1950084 h 2015235"/>
              <a:gd name="connsiteX5" fmla="*/ 2050669 w 2115820"/>
              <a:gd name="connsiteY5" fmla="*/ 2008885 h 2015235"/>
              <a:gd name="connsiteX6" fmla="*/ 65100 w 2115820"/>
              <a:gd name="connsiteY6" fmla="*/ 2008885 h 2015235"/>
              <a:gd name="connsiteX7" fmla="*/ 6350 w 2115820"/>
              <a:gd name="connsiteY7" fmla="*/ 1950084 h 2015235"/>
              <a:gd name="connsiteX8" fmla="*/ 6350 w 2115820"/>
              <a:gd name="connsiteY8" fmla="*/ 65150 h 2015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15820" h="2015235">
                <a:moveTo>
                  <a:pt x="6350" y="65150"/>
                </a:moveTo>
                <a:cubicBezTo>
                  <a:pt x="6350" y="32638"/>
                  <a:pt x="32651" y="6350"/>
                  <a:pt x="65100" y="6350"/>
                </a:cubicBezTo>
                <a:lnTo>
                  <a:pt x="2050669" y="6350"/>
                </a:lnTo>
                <a:cubicBezTo>
                  <a:pt x="2083181" y="6350"/>
                  <a:pt x="2109469" y="32638"/>
                  <a:pt x="2109469" y="65150"/>
                </a:cubicBezTo>
                <a:lnTo>
                  <a:pt x="2109469" y="1950084"/>
                </a:lnTo>
                <a:cubicBezTo>
                  <a:pt x="2109469" y="1982596"/>
                  <a:pt x="2083181" y="2008885"/>
                  <a:pt x="2050669" y="2008885"/>
                </a:cubicBezTo>
                <a:lnTo>
                  <a:pt x="65100" y="2008885"/>
                </a:lnTo>
                <a:cubicBezTo>
                  <a:pt x="32651" y="2008885"/>
                  <a:pt x="6350" y="1982596"/>
                  <a:pt x="6350" y="1950084"/>
                </a:cubicBezTo>
                <a:lnTo>
                  <a:pt x="6350" y="65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384300"/>
            <a:ext cx="609600" cy="8001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0800" y="1244600"/>
            <a:ext cx="3733800" cy="419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12800" y="5664200"/>
            <a:ext cx="2781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实时征信、精准营销、在线明细、精准小微贷、…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90500" y="254000"/>
            <a:ext cx="64008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20700" algn="l"/>
                <a:tab pos="14224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金融：大数据让银行更了解客户与识别潜在风险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20700" algn="l"/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王五作为某银行</a:t>
            </a:r>
          </a:p>
          <a:p>
            <a:pPr>
              <a:lnSpc>
                <a:spcPts val="1600"/>
              </a:lnSpc>
              <a:tabLst>
                <a:tab pos="520700" algn="l"/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客户，需要申请</a:t>
            </a:r>
          </a:p>
          <a:p>
            <a:pPr>
              <a:lnSpc>
                <a:spcPts val="1600"/>
              </a:lnSpc>
              <a:tabLst>
                <a:tab pos="520700" algn="l"/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一张新的信用卡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20700" algn="l"/>
                <a:tab pos="14224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2~4周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644900" y="3784600"/>
            <a:ext cx="368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平台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71500" y="2997200"/>
            <a:ext cx="1778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户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信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息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系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079500" y="2971800"/>
            <a:ext cx="177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交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易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系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74800" y="2984500"/>
            <a:ext cx="177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信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用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系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057400" y="2984500"/>
            <a:ext cx="1397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10000"/>
          <a:stretch/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2400" y="177800"/>
            <a:ext cx="618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电信：大数据支撑运营商向Digital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Telco转型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49300" y="36830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03400" y="3683000"/>
            <a:ext cx="241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2.5G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24200" y="3683000"/>
            <a:ext cx="139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3G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445000" y="3683000"/>
            <a:ext cx="41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B3G/4G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5300" y="1676400"/>
            <a:ext cx="8001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286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语音</a:t>
            </a:r>
          </a:p>
          <a:p>
            <a:pPr>
              <a:lnSpc>
                <a:spcPts val="1400"/>
              </a:lnSpc>
              <a:tabLst>
                <a:tab pos="228600" algn="l"/>
                <a:tab pos="635000" algn="l"/>
              </a:tabLst>
            </a:pPr>
            <a:r>
              <a:rPr lang="en-US" altLang="zh-CN" sz="1202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封闭、垄断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286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286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74800" y="1689100"/>
            <a:ext cx="9144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  <a:tab pos="7112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窄带数据</a:t>
            </a:r>
          </a:p>
          <a:p>
            <a:pPr>
              <a:lnSpc>
                <a:spcPts val="1400"/>
              </a:lnSpc>
              <a:tabLst>
                <a:tab pos="152400" algn="l"/>
                <a:tab pos="711200" algn="l"/>
                <a:tab pos="723900" algn="l"/>
              </a:tabLst>
            </a:pPr>
            <a:r>
              <a:rPr lang="en-US" altLang="zh-CN" sz="1202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有限程度开放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52400" algn="l"/>
                <a:tab pos="711200" algn="l"/>
                <a:tab pos="723900" algn="l"/>
              </a:tabLst>
            </a:pPr>
            <a:r>
              <a:rPr lang="en-US" altLang="zh-CN" dirty="0"/>
              <a:t>			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152400" algn="l"/>
                <a:tab pos="7112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1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30500" y="1651000"/>
            <a:ext cx="762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宽带数据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202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防御与竞合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75100" y="1676400"/>
            <a:ext cx="10414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28600" algn="l"/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超宽带</a:t>
            </a:r>
          </a:p>
          <a:p>
            <a:pPr>
              <a:lnSpc>
                <a:spcPts val="1400"/>
              </a:lnSpc>
              <a:tabLst>
                <a:tab pos="228600" algn="l"/>
                <a:tab pos="647700" algn="l"/>
              </a:tabLst>
            </a:pPr>
            <a:r>
              <a:rPr lang="en-US" altLang="zh-CN" sz="1202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数字经济使能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28600" algn="l"/>
                <a:tab pos="647700" algn="l"/>
              </a:tabLst>
            </a:pPr>
            <a:r>
              <a:rPr lang="en-US" altLang="zh-CN" dirty="0"/>
              <a:t>		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管道运营</a:t>
            </a:r>
          </a:p>
          <a:p>
            <a:pPr>
              <a:lnSpc>
                <a:spcPts val="1800"/>
              </a:lnSpc>
              <a:tabLst>
                <a:tab pos="228600" algn="l"/>
                <a:tab pos="647700" algn="l"/>
              </a:tabLst>
            </a:pPr>
            <a:r>
              <a:rPr lang="en-US" altLang="zh-CN" dirty="0"/>
              <a:t>		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能力运营</a:t>
            </a:r>
          </a:p>
          <a:p>
            <a:pPr>
              <a:lnSpc>
                <a:spcPts val="1800"/>
              </a:lnSpc>
              <a:tabLst>
                <a:tab pos="228600" algn="l"/>
                <a:tab pos="647700" algn="l"/>
              </a:tabLst>
            </a:pPr>
            <a:r>
              <a:rPr lang="en-US" altLang="zh-CN" dirty="0"/>
              <a:t>		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跨界运营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700" y="4686300"/>
            <a:ext cx="495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商业架构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47700" y="5156200"/>
            <a:ext cx="495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企业架构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47700" y="5638800"/>
            <a:ext cx="495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网络架构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676400" y="4699000"/>
            <a:ext cx="876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网络资源为中心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67100" y="4699000"/>
            <a:ext cx="1384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客户体验及生态圈为中心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993900" y="5168900"/>
            <a:ext cx="241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封闭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03600" y="5168900"/>
            <a:ext cx="1511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开放、用户驱动、实时知识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006600" y="5651500"/>
            <a:ext cx="215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Silo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530600" y="5651500"/>
            <a:ext cx="1270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云化,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业务感知,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2D2015"/>
                </a:solidFill>
                <a:latin typeface="MS Shell Dlg" pitchFamily="18" charset="0"/>
                <a:cs typeface="MS Shell Dlg" pitchFamily="18" charset="0"/>
              </a:rPr>
              <a:t>自编排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181100" y="3898900"/>
            <a:ext cx="64135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7912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大数据平台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7912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数字经济驱动运营商彻底进行数字化重构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140700" y="52832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M域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251700" y="5283200"/>
            <a:ext cx="36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O域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337300" y="5283200"/>
            <a:ext cx="33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B域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92900" y="4699000"/>
            <a:ext cx="1244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一份数据,一次采集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918200" y="1943100"/>
            <a:ext cx="495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个人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精准营销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705600" y="1943100"/>
            <a:ext cx="508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家庭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辅助决策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93000" y="1943100"/>
            <a:ext cx="520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政企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数据开放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191500" y="1955800"/>
            <a:ext cx="533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  <a:tab pos="2159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互联网</a:t>
            </a:r>
          </a:p>
          <a:p>
            <a:pPr>
              <a:lnSpc>
                <a:spcPts val="1600"/>
              </a:lnSpc>
              <a:tabLst>
                <a:tab pos="88900" algn="l"/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客户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88900" algn="l"/>
                <a:tab pos="2159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737100" y="3086100"/>
            <a:ext cx="3594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460500" algn="l"/>
              </a:tabLst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...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4605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一份存储，全局共享，全量分析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100571" y="2895600"/>
            <a:ext cx="1383792" cy="2834640"/>
          </a:xfrm>
          <a:custGeom>
            <a:avLst/>
            <a:gdLst>
              <a:gd name="connsiteX0" fmla="*/ 0 w 1383792"/>
              <a:gd name="connsiteY0" fmla="*/ 122047 h 2834640"/>
              <a:gd name="connsiteX1" fmla="*/ 122047 w 1383792"/>
              <a:gd name="connsiteY1" fmla="*/ 0 h 2834640"/>
              <a:gd name="connsiteX2" fmla="*/ 1261745 w 1383792"/>
              <a:gd name="connsiteY2" fmla="*/ 0 h 2834640"/>
              <a:gd name="connsiteX3" fmla="*/ 1383792 w 1383792"/>
              <a:gd name="connsiteY3" fmla="*/ 122047 h 2834640"/>
              <a:gd name="connsiteX4" fmla="*/ 1383792 w 1383792"/>
              <a:gd name="connsiteY4" fmla="*/ 2712529 h 2834640"/>
              <a:gd name="connsiteX5" fmla="*/ 1261745 w 1383792"/>
              <a:gd name="connsiteY5" fmla="*/ 2834640 h 2834640"/>
              <a:gd name="connsiteX6" fmla="*/ 122047 w 1383792"/>
              <a:gd name="connsiteY6" fmla="*/ 2834640 h 2834640"/>
              <a:gd name="connsiteX7" fmla="*/ 0 w 1383792"/>
              <a:gd name="connsiteY7" fmla="*/ 2712529 h 2834640"/>
              <a:gd name="connsiteX8" fmla="*/ 0 w 1383792"/>
              <a:gd name="connsiteY8" fmla="*/ 122047 h 2834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83792" h="2834640">
                <a:moveTo>
                  <a:pt x="0" y="122047"/>
                </a:moveTo>
                <a:cubicBezTo>
                  <a:pt x="0" y="54610"/>
                  <a:pt x="54610" y="0"/>
                  <a:pt x="122047" y="0"/>
                </a:cubicBezTo>
                <a:lnTo>
                  <a:pt x="1261745" y="0"/>
                </a:lnTo>
                <a:cubicBezTo>
                  <a:pt x="1329182" y="0"/>
                  <a:pt x="1383792" y="54610"/>
                  <a:pt x="1383792" y="122047"/>
                </a:cubicBezTo>
                <a:lnTo>
                  <a:pt x="1383792" y="2712529"/>
                </a:lnTo>
                <a:cubicBezTo>
                  <a:pt x="1383792" y="2779966"/>
                  <a:pt x="1329182" y="2834640"/>
                  <a:pt x="1261745" y="2834640"/>
                </a:cubicBezTo>
                <a:lnTo>
                  <a:pt x="122047" y="2834640"/>
                </a:lnTo>
                <a:cubicBezTo>
                  <a:pt x="54610" y="2834640"/>
                  <a:pt x="0" y="2779966"/>
                  <a:pt x="0" y="2712529"/>
                </a:cubicBezTo>
                <a:lnTo>
                  <a:pt x="0" y="122047"/>
                </a:ln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14746" y="4166361"/>
            <a:ext cx="344931" cy="471423"/>
          </a:xfrm>
          <a:custGeom>
            <a:avLst/>
            <a:gdLst>
              <a:gd name="connsiteX0" fmla="*/ 172465 w 344931"/>
              <a:gd name="connsiteY0" fmla="*/ 465073 h 471423"/>
              <a:gd name="connsiteX1" fmla="*/ 172465 w 344931"/>
              <a:gd name="connsiteY1" fmla="*/ 350392 h 471423"/>
              <a:gd name="connsiteX2" fmla="*/ 6350 w 344931"/>
              <a:gd name="connsiteY2" fmla="*/ 350392 h 471423"/>
              <a:gd name="connsiteX3" fmla="*/ 6350 w 344931"/>
              <a:gd name="connsiteY3" fmla="*/ 121030 h 471423"/>
              <a:gd name="connsiteX4" fmla="*/ 172465 w 344931"/>
              <a:gd name="connsiteY4" fmla="*/ 121030 h 471423"/>
              <a:gd name="connsiteX5" fmla="*/ 172465 w 344931"/>
              <a:gd name="connsiteY5" fmla="*/ 6350 h 471423"/>
              <a:gd name="connsiteX6" fmla="*/ 338582 w 344931"/>
              <a:gd name="connsiteY6" fmla="*/ 235711 h 471423"/>
              <a:gd name="connsiteX7" fmla="*/ 172465 w 344931"/>
              <a:gd name="connsiteY7" fmla="*/ 465073 h 471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931" h="471423">
                <a:moveTo>
                  <a:pt x="172465" y="465073"/>
                </a:moveTo>
                <a:lnTo>
                  <a:pt x="172465" y="350392"/>
                </a:lnTo>
                <a:lnTo>
                  <a:pt x="6350" y="350392"/>
                </a:lnTo>
                <a:lnTo>
                  <a:pt x="6350" y="121030"/>
                </a:lnTo>
                <a:lnTo>
                  <a:pt x="172465" y="121030"/>
                </a:lnTo>
                <a:lnTo>
                  <a:pt x="172465" y="6350"/>
                </a:lnTo>
                <a:lnTo>
                  <a:pt x="338582" y="235711"/>
                </a:lnTo>
                <a:lnTo>
                  <a:pt x="172465" y="4650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14546"/>
          <a:stretch/>
        </p:blipFill>
        <p:spPr bwMode="auto">
          <a:xfrm>
            <a:off x="0" y="2667000"/>
            <a:ext cx="9144000" cy="358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0500" y="228600"/>
            <a:ext cx="7115731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交通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：大数据实现在海量数据中快速检索出价值信息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57600" y="1473200"/>
            <a:ext cx="48768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3500" algn="l"/>
                <a:tab pos="3962400" algn="l"/>
              </a:tabLst>
            </a:pP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3000+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万条记录，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1+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亿张照片，约</a:t>
            </a: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100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TB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63500" algn="l"/>
                <a:tab pos="3962400" algn="l"/>
              </a:tabLst>
            </a:pPr>
            <a:r>
              <a:rPr lang="en-US" altLang="zh-CN" dirty="0"/>
              <a:t>	</a:t>
            </a: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1~2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3962400" algn="l"/>
              </a:tabLst>
            </a:pPr>
            <a:r>
              <a:rPr lang="en-US" altLang="zh-CN" dirty="0"/>
              <a:t>		</a:t>
            </a:r>
            <a:r>
              <a:rPr lang="en-US" altLang="zh-CN" sz="996" dirty="0">
                <a:solidFill>
                  <a:srgbClr val="4D4D4D"/>
                </a:solidFill>
                <a:latin typeface="MS Shell Dlg" pitchFamily="18" charset="0"/>
                <a:cs typeface="MS Shell Dlg" pitchFamily="18" charset="0"/>
              </a:rPr>
              <a:t>检索信息耗时：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604000" y="4152900"/>
            <a:ext cx="368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0800" algn="l"/>
              </a:tabLst>
            </a:pP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</a:p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平台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20700" y="1511300"/>
            <a:ext cx="176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8" dirty="0">
                <a:solidFill>
                  <a:srgbClr val="4D4D4D"/>
                </a:solidFill>
                <a:latin typeface="MS Shell Dlg" pitchFamily="18" charset="0"/>
                <a:cs typeface="MS Shell Dlg" pitchFamily="18" charset="0"/>
              </a:rPr>
              <a:t>国内某大城市</a:t>
            </a:r>
            <a:r>
              <a:rPr lang="en-US" altLang="zh-CN" sz="998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98" dirty="0">
                <a:solidFill>
                  <a:srgbClr val="4D4D4D"/>
                </a:solidFill>
                <a:latin typeface="MS Shell Dlg" pitchFamily="18" charset="0"/>
                <a:cs typeface="MS Shell Dlg" pitchFamily="18" charset="0"/>
              </a:rPr>
              <a:t>天的卡口数据：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996" dirty="0">
                <a:solidFill>
                  <a:srgbClr val="4D4D4D"/>
                </a:solidFill>
                <a:latin typeface="MS Shell Dlg" pitchFamily="18" charset="0"/>
                <a:cs typeface="MS Shell Dlg" pitchFamily="18" charset="0"/>
              </a:rPr>
              <a:t>传统数据库平台模糊检索耗时：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645400" y="4356100"/>
            <a:ext cx="889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&lt;2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分钟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48355" y="2109216"/>
            <a:ext cx="1383791" cy="2834639"/>
          </a:xfrm>
          <a:custGeom>
            <a:avLst/>
            <a:gdLst>
              <a:gd name="connsiteX0" fmla="*/ 0 w 1383791"/>
              <a:gd name="connsiteY0" fmla="*/ 122047 h 2834639"/>
              <a:gd name="connsiteX1" fmla="*/ 122047 w 1383791"/>
              <a:gd name="connsiteY1" fmla="*/ 0 h 2834639"/>
              <a:gd name="connsiteX2" fmla="*/ 1261745 w 1383791"/>
              <a:gd name="connsiteY2" fmla="*/ 0 h 2834639"/>
              <a:gd name="connsiteX3" fmla="*/ 1383791 w 1383791"/>
              <a:gd name="connsiteY3" fmla="*/ 122047 h 2834639"/>
              <a:gd name="connsiteX4" fmla="*/ 1383791 w 1383791"/>
              <a:gd name="connsiteY4" fmla="*/ 2712593 h 2834639"/>
              <a:gd name="connsiteX5" fmla="*/ 1261745 w 1383791"/>
              <a:gd name="connsiteY5" fmla="*/ 2834639 h 2834639"/>
              <a:gd name="connsiteX6" fmla="*/ 122047 w 1383791"/>
              <a:gd name="connsiteY6" fmla="*/ 2834639 h 2834639"/>
              <a:gd name="connsiteX7" fmla="*/ 0 w 1383791"/>
              <a:gd name="connsiteY7" fmla="*/ 2712593 h 2834639"/>
              <a:gd name="connsiteX8" fmla="*/ 0 w 1383791"/>
              <a:gd name="connsiteY8" fmla="*/ 122047 h 2834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83791" h="2834639">
                <a:moveTo>
                  <a:pt x="0" y="122047"/>
                </a:moveTo>
                <a:cubicBezTo>
                  <a:pt x="0" y="54610"/>
                  <a:pt x="54610" y="0"/>
                  <a:pt x="122047" y="0"/>
                </a:cubicBezTo>
                <a:lnTo>
                  <a:pt x="1261745" y="0"/>
                </a:lnTo>
                <a:cubicBezTo>
                  <a:pt x="1329182" y="0"/>
                  <a:pt x="1383791" y="54610"/>
                  <a:pt x="1383791" y="122047"/>
                </a:cubicBezTo>
                <a:lnTo>
                  <a:pt x="1383791" y="2712593"/>
                </a:lnTo>
                <a:cubicBezTo>
                  <a:pt x="1383791" y="2780030"/>
                  <a:pt x="1329182" y="2834639"/>
                  <a:pt x="1261745" y="2834639"/>
                </a:cubicBezTo>
                <a:lnTo>
                  <a:pt x="122047" y="2834639"/>
                </a:lnTo>
                <a:cubicBezTo>
                  <a:pt x="54610" y="2834639"/>
                  <a:pt x="0" y="2780030"/>
                  <a:pt x="0" y="2712593"/>
                </a:cubicBezTo>
                <a:lnTo>
                  <a:pt x="0" y="122047"/>
                </a:ln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84294" y="3332734"/>
            <a:ext cx="343407" cy="472947"/>
          </a:xfrm>
          <a:custGeom>
            <a:avLst/>
            <a:gdLst>
              <a:gd name="connsiteX0" fmla="*/ 171703 w 343407"/>
              <a:gd name="connsiteY0" fmla="*/ 466597 h 472947"/>
              <a:gd name="connsiteX1" fmla="*/ 171703 w 343407"/>
              <a:gd name="connsiteY1" fmla="*/ 351535 h 472947"/>
              <a:gd name="connsiteX2" fmla="*/ 6350 w 343407"/>
              <a:gd name="connsiteY2" fmla="*/ 351535 h 472947"/>
              <a:gd name="connsiteX3" fmla="*/ 6350 w 343407"/>
              <a:gd name="connsiteY3" fmla="*/ 121411 h 472947"/>
              <a:gd name="connsiteX4" fmla="*/ 171703 w 343407"/>
              <a:gd name="connsiteY4" fmla="*/ 121411 h 472947"/>
              <a:gd name="connsiteX5" fmla="*/ 171703 w 343407"/>
              <a:gd name="connsiteY5" fmla="*/ 6350 h 472947"/>
              <a:gd name="connsiteX6" fmla="*/ 337058 w 343407"/>
              <a:gd name="connsiteY6" fmla="*/ 236473 h 472947"/>
              <a:gd name="connsiteX7" fmla="*/ 171703 w 343407"/>
              <a:gd name="connsiteY7" fmla="*/ 466597 h 47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3407" h="472947">
                <a:moveTo>
                  <a:pt x="171703" y="466597"/>
                </a:moveTo>
                <a:lnTo>
                  <a:pt x="171703" y="351535"/>
                </a:lnTo>
                <a:lnTo>
                  <a:pt x="6350" y="351535"/>
                </a:lnTo>
                <a:lnTo>
                  <a:pt x="6350" y="121411"/>
                </a:lnTo>
                <a:lnTo>
                  <a:pt x="171703" y="121411"/>
                </a:lnTo>
                <a:lnTo>
                  <a:pt x="171703" y="6350"/>
                </a:lnTo>
                <a:lnTo>
                  <a:pt x="337058" y="236473"/>
                </a:lnTo>
                <a:lnTo>
                  <a:pt x="171703" y="4665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727200"/>
            <a:ext cx="457200" cy="4038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300" y="2120900"/>
            <a:ext cx="3949700" cy="2832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0500" y="266700"/>
            <a:ext cx="64008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953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电商：亚马逊“预判发货”，顾客未动包裹先行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顾客此前订单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顾客搜索记录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73100" y="3276600"/>
            <a:ext cx="15240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顾客心愿单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顾客购物车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顾客浏览行为</a:t>
            </a:r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……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40100" y="3365500"/>
            <a:ext cx="368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442972" y="2449067"/>
            <a:ext cx="1383792" cy="2833116"/>
          </a:xfrm>
          <a:custGeom>
            <a:avLst/>
            <a:gdLst>
              <a:gd name="connsiteX0" fmla="*/ 0 w 1383792"/>
              <a:gd name="connsiteY0" fmla="*/ 122047 h 2833116"/>
              <a:gd name="connsiteX1" fmla="*/ 122047 w 1383792"/>
              <a:gd name="connsiteY1" fmla="*/ 0 h 2833116"/>
              <a:gd name="connsiteX2" fmla="*/ 1261744 w 1383792"/>
              <a:gd name="connsiteY2" fmla="*/ 0 h 2833116"/>
              <a:gd name="connsiteX3" fmla="*/ 1383792 w 1383792"/>
              <a:gd name="connsiteY3" fmla="*/ 122047 h 2833116"/>
              <a:gd name="connsiteX4" fmla="*/ 1383792 w 1383792"/>
              <a:gd name="connsiteY4" fmla="*/ 2711069 h 2833116"/>
              <a:gd name="connsiteX5" fmla="*/ 1261744 w 1383792"/>
              <a:gd name="connsiteY5" fmla="*/ 2833116 h 2833116"/>
              <a:gd name="connsiteX6" fmla="*/ 122047 w 1383792"/>
              <a:gd name="connsiteY6" fmla="*/ 2833116 h 2833116"/>
              <a:gd name="connsiteX7" fmla="*/ 0 w 1383792"/>
              <a:gd name="connsiteY7" fmla="*/ 2711069 h 2833116"/>
              <a:gd name="connsiteX8" fmla="*/ 0 w 1383792"/>
              <a:gd name="connsiteY8" fmla="*/ 122047 h 2833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83792" h="2833116">
                <a:moveTo>
                  <a:pt x="0" y="122047"/>
                </a:moveTo>
                <a:cubicBezTo>
                  <a:pt x="0" y="54610"/>
                  <a:pt x="54610" y="0"/>
                  <a:pt x="122047" y="0"/>
                </a:cubicBezTo>
                <a:lnTo>
                  <a:pt x="1261744" y="0"/>
                </a:lnTo>
                <a:cubicBezTo>
                  <a:pt x="1329181" y="0"/>
                  <a:pt x="1383792" y="54610"/>
                  <a:pt x="1383792" y="122047"/>
                </a:cubicBezTo>
                <a:lnTo>
                  <a:pt x="1383792" y="2711069"/>
                </a:lnTo>
                <a:cubicBezTo>
                  <a:pt x="1383792" y="2778505"/>
                  <a:pt x="1329181" y="2833116"/>
                  <a:pt x="1261744" y="2833116"/>
                </a:cubicBezTo>
                <a:lnTo>
                  <a:pt x="122047" y="2833116"/>
                </a:lnTo>
                <a:cubicBezTo>
                  <a:pt x="54610" y="2833116"/>
                  <a:pt x="0" y="2778505"/>
                  <a:pt x="0" y="2711069"/>
                </a:cubicBezTo>
                <a:lnTo>
                  <a:pt x="0" y="122047"/>
                </a:ln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73753" y="3594861"/>
            <a:ext cx="344932" cy="472947"/>
          </a:xfrm>
          <a:custGeom>
            <a:avLst/>
            <a:gdLst>
              <a:gd name="connsiteX0" fmla="*/ 172466 w 344932"/>
              <a:gd name="connsiteY0" fmla="*/ 466597 h 472947"/>
              <a:gd name="connsiteX1" fmla="*/ 172466 w 344932"/>
              <a:gd name="connsiteY1" fmla="*/ 351535 h 472947"/>
              <a:gd name="connsiteX2" fmla="*/ 6350 w 344932"/>
              <a:gd name="connsiteY2" fmla="*/ 351535 h 472947"/>
              <a:gd name="connsiteX3" fmla="*/ 6350 w 344932"/>
              <a:gd name="connsiteY3" fmla="*/ 121411 h 472947"/>
              <a:gd name="connsiteX4" fmla="*/ 172466 w 344932"/>
              <a:gd name="connsiteY4" fmla="*/ 121411 h 472947"/>
              <a:gd name="connsiteX5" fmla="*/ 172466 w 344932"/>
              <a:gd name="connsiteY5" fmla="*/ 6350 h 472947"/>
              <a:gd name="connsiteX6" fmla="*/ 338582 w 344932"/>
              <a:gd name="connsiteY6" fmla="*/ 236473 h 472947"/>
              <a:gd name="connsiteX7" fmla="*/ 172466 w 344932"/>
              <a:gd name="connsiteY7" fmla="*/ 466597 h 47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932" h="472947">
                <a:moveTo>
                  <a:pt x="172466" y="466597"/>
                </a:moveTo>
                <a:lnTo>
                  <a:pt x="172466" y="351535"/>
                </a:lnTo>
                <a:lnTo>
                  <a:pt x="6350" y="351535"/>
                </a:lnTo>
                <a:lnTo>
                  <a:pt x="6350" y="121411"/>
                </a:lnTo>
                <a:lnTo>
                  <a:pt x="172466" y="121411"/>
                </a:lnTo>
                <a:lnTo>
                  <a:pt x="172466" y="6350"/>
                </a:lnTo>
                <a:lnTo>
                  <a:pt x="338582" y="236473"/>
                </a:lnTo>
                <a:lnTo>
                  <a:pt x="172466" y="4665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1930400"/>
            <a:ext cx="457200" cy="4038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9100" y="2197100"/>
            <a:ext cx="45593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6900" y="3467100"/>
            <a:ext cx="850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400</a:t>
            </a:r>
            <a:r>
              <a:rPr lang="en-US" altLang="zh-CN" sz="1598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万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影视评分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0500" y="266700"/>
            <a:ext cx="7356181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937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媒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体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：大数据让Netflix在《纸牌屋》开播前就知道会火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798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3300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万</a:t>
            </a:r>
          </a:p>
          <a:p>
            <a:pPr>
              <a:lnSpc>
                <a:spcPts val="19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订阅用户行为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6900" y="4622800"/>
            <a:ext cx="7073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775200" algn="l"/>
              </a:tabLst>
            </a:pPr>
            <a:r>
              <a:rPr lang="en-US" altLang="zh-CN" sz="2795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300</a:t>
            </a:r>
            <a:r>
              <a:rPr lang="en-US" altLang="zh-CN" sz="1596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万</a:t>
            </a:r>
          </a:p>
          <a:p>
            <a:pPr>
              <a:lnSpc>
                <a:spcPts val="1900"/>
              </a:lnSpc>
              <a:tabLst>
                <a:tab pos="47752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搜索请求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7752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上线20天，点播400+万次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33700" y="3708400"/>
            <a:ext cx="368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502758" y="2775134"/>
            <a:ext cx="1217973" cy="1094047"/>
          </a:xfrm>
          <a:custGeom>
            <a:avLst/>
            <a:gdLst>
              <a:gd name="connsiteX0" fmla="*/ 370481 w 1217973"/>
              <a:gd name="connsiteY0" fmla="*/ 1081093 h 1094047"/>
              <a:gd name="connsiteX1" fmla="*/ 371623 w 1217973"/>
              <a:gd name="connsiteY1" fmla="*/ 742003 h 1094047"/>
              <a:gd name="connsiteX2" fmla="*/ 62379 w 1217973"/>
              <a:gd name="connsiteY2" fmla="*/ 241750 h 1094047"/>
              <a:gd name="connsiteX3" fmla="*/ 846349 w 1217973"/>
              <a:gd name="connsiteY3" fmla="*/ 44519 h 1094047"/>
              <a:gd name="connsiteX4" fmla="*/ 1155595 w 1217973"/>
              <a:gd name="connsiteY4" fmla="*/ 544772 h 1094047"/>
              <a:gd name="connsiteX5" fmla="*/ 593620 w 1217973"/>
              <a:gd name="connsiteY5" fmla="*/ 773372 h 1094047"/>
              <a:gd name="connsiteX6" fmla="*/ 370481 w 1217973"/>
              <a:gd name="connsiteY6" fmla="*/ 1081093 h 109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973" h="1094047">
                <a:moveTo>
                  <a:pt x="370481" y="1081093"/>
                </a:moveTo>
                <a:lnTo>
                  <a:pt x="371623" y="742003"/>
                </a:lnTo>
                <a:cubicBezTo>
                  <a:pt x="69745" y="658437"/>
                  <a:pt x="-68684" y="434409"/>
                  <a:pt x="62379" y="241750"/>
                </a:cubicBezTo>
                <a:cubicBezTo>
                  <a:pt x="193443" y="49218"/>
                  <a:pt x="544471" y="-39173"/>
                  <a:pt x="846349" y="44519"/>
                </a:cubicBezTo>
                <a:cubicBezTo>
                  <a:pt x="1148229" y="128085"/>
                  <a:pt x="1286659" y="352113"/>
                  <a:pt x="1155595" y="544772"/>
                </a:cubicBezTo>
                <a:cubicBezTo>
                  <a:pt x="1058821" y="686885"/>
                  <a:pt x="836444" y="777309"/>
                  <a:pt x="593620" y="773372"/>
                </a:cubicBezTo>
                <a:lnTo>
                  <a:pt x="370481" y="108109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775317" y="2953464"/>
            <a:ext cx="1166145" cy="1089707"/>
          </a:xfrm>
          <a:custGeom>
            <a:avLst/>
            <a:gdLst>
              <a:gd name="connsiteX0" fmla="*/ 354981 w 1166145"/>
              <a:gd name="connsiteY0" fmla="*/ 1076753 h 1089707"/>
              <a:gd name="connsiteX1" fmla="*/ 355997 w 1166145"/>
              <a:gd name="connsiteY1" fmla="*/ 739060 h 1089707"/>
              <a:gd name="connsiteX2" fmla="*/ 60213 w 1166145"/>
              <a:gd name="connsiteY2" fmla="*/ 240839 h 1089707"/>
              <a:gd name="connsiteX3" fmla="*/ 810148 w 1166145"/>
              <a:gd name="connsiteY3" fmla="*/ 44370 h 1089707"/>
              <a:gd name="connsiteX4" fmla="*/ 1105931 w 1166145"/>
              <a:gd name="connsiteY4" fmla="*/ 542591 h 1089707"/>
              <a:gd name="connsiteX5" fmla="*/ 568468 w 1166145"/>
              <a:gd name="connsiteY5" fmla="*/ 770302 h 1089707"/>
              <a:gd name="connsiteX6" fmla="*/ 354981 w 1166145"/>
              <a:gd name="connsiteY6" fmla="*/ 1076753 h 1089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6145" h="1089707">
                <a:moveTo>
                  <a:pt x="354981" y="1076753"/>
                </a:moveTo>
                <a:lnTo>
                  <a:pt x="355997" y="739060"/>
                </a:lnTo>
                <a:cubicBezTo>
                  <a:pt x="67325" y="655748"/>
                  <a:pt x="-65134" y="432736"/>
                  <a:pt x="60213" y="240839"/>
                </a:cubicBezTo>
                <a:cubicBezTo>
                  <a:pt x="185690" y="49069"/>
                  <a:pt x="521350" y="-38941"/>
                  <a:pt x="810148" y="44370"/>
                </a:cubicBezTo>
                <a:cubicBezTo>
                  <a:pt x="1098819" y="127682"/>
                  <a:pt x="1231281" y="350694"/>
                  <a:pt x="1105931" y="542591"/>
                </a:cubicBezTo>
                <a:cubicBezTo>
                  <a:pt x="1013348" y="684196"/>
                  <a:pt x="800750" y="774239"/>
                  <a:pt x="568468" y="770302"/>
                </a:cubicBezTo>
                <a:lnTo>
                  <a:pt x="354981" y="107675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56772" y="1395291"/>
            <a:ext cx="1848564" cy="700590"/>
          </a:xfrm>
          <a:custGeom>
            <a:avLst/>
            <a:gdLst>
              <a:gd name="connsiteX0" fmla="*/ 177688 w 1848564"/>
              <a:gd name="connsiteY0" fmla="*/ 235134 h 700590"/>
              <a:gd name="connsiteX1" fmla="*/ 421782 w 1848564"/>
              <a:gd name="connsiteY1" fmla="*/ 73463 h 700590"/>
              <a:gd name="connsiteX2" fmla="*/ 604408 w 1848564"/>
              <a:gd name="connsiteY2" fmla="*/ 91878 h 700590"/>
              <a:gd name="connsiteX3" fmla="*/ 908954 w 1848564"/>
              <a:gd name="connsiteY3" fmla="*/ 44888 h 700590"/>
              <a:gd name="connsiteX4" fmla="*/ 961278 w 1848564"/>
              <a:gd name="connsiteY4" fmla="*/ 64192 h 700590"/>
              <a:gd name="connsiteX5" fmla="*/ 1208420 w 1848564"/>
              <a:gd name="connsiteY5" fmla="*/ 22536 h 700590"/>
              <a:gd name="connsiteX6" fmla="*/ 1272682 w 1848564"/>
              <a:gd name="connsiteY6" fmla="*/ 49333 h 700590"/>
              <a:gd name="connsiteX7" fmla="*/ 1561862 w 1848564"/>
              <a:gd name="connsiteY7" fmla="*/ 37395 h 700590"/>
              <a:gd name="connsiteX8" fmla="*/ 1631076 w 1848564"/>
              <a:gd name="connsiteY8" fmla="*/ 97720 h 700590"/>
              <a:gd name="connsiteX9" fmla="*/ 1789191 w 1848564"/>
              <a:gd name="connsiteY9" fmla="*/ 237293 h 700590"/>
              <a:gd name="connsiteX10" fmla="*/ 1778904 w 1848564"/>
              <a:gd name="connsiteY10" fmla="*/ 252152 h 700590"/>
              <a:gd name="connsiteX11" fmla="*/ 1726199 w 1848564"/>
              <a:gd name="connsiteY11" fmla="*/ 454209 h 700590"/>
              <a:gd name="connsiteX12" fmla="*/ 1592468 w 1848564"/>
              <a:gd name="connsiteY12" fmla="*/ 482657 h 700590"/>
              <a:gd name="connsiteX13" fmla="*/ 1346215 w 1848564"/>
              <a:gd name="connsiteY13" fmla="*/ 604577 h 700590"/>
              <a:gd name="connsiteX14" fmla="*/ 1218834 w 1848564"/>
              <a:gd name="connsiteY14" fmla="*/ 585908 h 700590"/>
              <a:gd name="connsiteX15" fmla="*/ 863362 w 1848564"/>
              <a:gd name="connsiteY15" fmla="*/ 682047 h 700590"/>
              <a:gd name="connsiteX16" fmla="*/ 708929 w 1848564"/>
              <a:gd name="connsiteY16" fmla="*/ 624262 h 700590"/>
              <a:gd name="connsiteX17" fmla="*/ 261508 w 1848564"/>
              <a:gd name="connsiteY17" fmla="*/ 567874 h 700590"/>
              <a:gd name="connsiteX18" fmla="*/ 258079 w 1848564"/>
              <a:gd name="connsiteY18" fmla="*/ 564953 h 700590"/>
              <a:gd name="connsiteX19" fmla="*/ 53737 w 1848564"/>
              <a:gd name="connsiteY19" fmla="*/ 483800 h 700590"/>
              <a:gd name="connsiteX20" fmla="*/ 102250 w 1848564"/>
              <a:gd name="connsiteY20" fmla="*/ 409886 h 700590"/>
              <a:gd name="connsiteX21" fmla="*/ 36591 w 1848564"/>
              <a:gd name="connsiteY21" fmla="*/ 282759 h 700590"/>
              <a:gd name="connsiteX22" fmla="*/ 176164 w 1848564"/>
              <a:gd name="connsiteY22" fmla="*/ 237293 h 700590"/>
              <a:gd name="connsiteX23" fmla="*/ 177688 w 1848564"/>
              <a:gd name="connsiteY23" fmla="*/ 235134 h 700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848564" h="700590">
                <a:moveTo>
                  <a:pt x="177688" y="235134"/>
                </a:moveTo>
                <a:cubicBezTo>
                  <a:pt x="156479" y="156521"/>
                  <a:pt x="265699" y="84258"/>
                  <a:pt x="421782" y="73463"/>
                </a:cubicBezTo>
                <a:cubicBezTo>
                  <a:pt x="485028" y="69145"/>
                  <a:pt x="549290" y="75622"/>
                  <a:pt x="604408" y="91878"/>
                </a:cubicBezTo>
                <a:cubicBezTo>
                  <a:pt x="662701" y="36506"/>
                  <a:pt x="799099" y="15424"/>
                  <a:pt x="908954" y="44888"/>
                </a:cubicBezTo>
                <a:cubicBezTo>
                  <a:pt x="928131" y="49968"/>
                  <a:pt x="945784" y="56572"/>
                  <a:pt x="961278" y="64192"/>
                </a:cubicBezTo>
                <a:cubicBezTo>
                  <a:pt x="1006618" y="18345"/>
                  <a:pt x="1117362" y="-323"/>
                  <a:pt x="1208420" y="22536"/>
                </a:cubicBezTo>
                <a:cubicBezTo>
                  <a:pt x="1233693" y="28886"/>
                  <a:pt x="1255664" y="38030"/>
                  <a:pt x="1272682" y="49333"/>
                </a:cubicBezTo>
                <a:cubicBezTo>
                  <a:pt x="1345962" y="5899"/>
                  <a:pt x="1475374" y="565"/>
                  <a:pt x="1561862" y="37395"/>
                </a:cubicBezTo>
                <a:cubicBezTo>
                  <a:pt x="1598183" y="52889"/>
                  <a:pt x="1622568" y="74225"/>
                  <a:pt x="1631076" y="97720"/>
                </a:cubicBezTo>
                <a:cubicBezTo>
                  <a:pt x="1751091" y="114230"/>
                  <a:pt x="1821831" y="176714"/>
                  <a:pt x="1789191" y="237293"/>
                </a:cubicBezTo>
                <a:cubicBezTo>
                  <a:pt x="1786397" y="242373"/>
                  <a:pt x="1782968" y="247326"/>
                  <a:pt x="1778904" y="252152"/>
                </a:cubicBezTo>
                <a:cubicBezTo>
                  <a:pt x="1875043" y="315271"/>
                  <a:pt x="1851548" y="405822"/>
                  <a:pt x="1726199" y="454209"/>
                </a:cubicBezTo>
                <a:cubicBezTo>
                  <a:pt x="1687210" y="469322"/>
                  <a:pt x="1641109" y="479101"/>
                  <a:pt x="1592468" y="482657"/>
                </a:cubicBezTo>
                <a:cubicBezTo>
                  <a:pt x="1591325" y="550475"/>
                  <a:pt x="1481089" y="605085"/>
                  <a:pt x="1346215" y="604577"/>
                </a:cubicBezTo>
                <a:cubicBezTo>
                  <a:pt x="1301131" y="604450"/>
                  <a:pt x="1257062" y="597973"/>
                  <a:pt x="1218834" y="585908"/>
                </a:cubicBezTo>
                <a:cubicBezTo>
                  <a:pt x="1173241" y="661981"/>
                  <a:pt x="1013983" y="705034"/>
                  <a:pt x="863362" y="682047"/>
                </a:cubicBezTo>
                <a:cubicBezTo>
                  <a:pt x="800115" y="672395"/>
                  <a:pt x="745632" y="651948"/>
                  <a:pt x="708929" y="624262"/>
                </a:cubicBezTo>
                <a:cubicBezTo>
                  <a:pt x="554624" y="671125"/>
                  <a:pt x="354345" y="645852"/>
                  <a:pt x="261508" y="567874"/>
                </a:cubicBezTo>
                <a:cubicBezTo>
                  <a:pt x="260365" y="566858"/>
                  <a:pt x="259222" y="565969"/>
                  <a:pt x="258079" y="564953"/>
                </a:cubicBezTo>
                <a:cubicBezTo>
                  <a:pt x="157114" y="570922"/>
                  <a:pt x="65674" y="534600"/>
                  <a:pt x="53737" y="483800"/>
                </a:cubicBezTo>
                <a:cubicBezTo>
                  <a:pt x="47513" y="456749"/>
                  <a:pt x="65166" y="429698"/>
                  <a:pt x="102250" y="409886"/>
                </a:cubicBezTo>
                <a:cubicBezTo>
                  <a:pt x="14747" y="383978"/>
                  <a:pt x="-14589" y="327082"/>
                  <a:pt x="36591" y="282759"/>
                </a:cubicBezTo>
                <a:cubicBezTo>
                  <a:pt x="66182" y="257232"/>
                  <a:pt x="117998" y="240341"/>
                  <a:pt x="176164" y="237293"/>
                </a:cubicBezTo>
                <a:lnTo>
                  <a:pt x="177688" y="23513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22776" y="3176650"/>
            <a:ext cx="63373" cy="63372"/>
          </a:xfrm>
          <a:custGeom>
            <a:avLst/>
            <a:gdLst>
              <a:gd name="connsiteX0" fmla="*/ 50419 w 63373"/>
              <a:gd name="connsiteY0" fmla="*/ 31623 h 63372"/>
              <a:gd name="connsiteX1" fmla="*/ 31622 w 63373"/>
              <a:gd name="connsiteY1" fmla="*/ 50419 h 63372"/>
              <a:gd name="connsiteX2" fmla="*/ 12953 w 63373"/>
              <a:gd name="connsiteY2" fmla="*/ 31623 h 63372"/>
              <a:gd name="connsiteX3" fmla="*/ 31622 w 63373"/>
              <a:gd name="connsiteY3" fmla="*/ 12954 h 63372"/>
              <a:gd name="connsiteX4" fmla="*/ 50419 w 63373"/>
              <a:gd name="connsiteY4" fmla="*/ 31623 h 63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373" h="63372">
                <a:moveTo>
                  <a:pt x="50419" y="31623"/>
                </a:moveTo>
                <a:cubicBezTo>
                  <a:pt x="50419" y="42037"/>
                  <a:pt x="42036" y="50419"/>
                  <a:pt x="31622" y="50419"/>
                </a:cubicBezTo>
                <a:cubicBezTo>
                  <a:pt x="21335" y="50419"/>
                  <a:pt x="12953" y="42037"/>
                  <a:pt x="12953" y="31623"/>
                </a:cubicBezTo>
                <a:cubicBezTo>
                  <a:pt x="12953" y="21336"/>
                  <a:pt x="21335" y="12954"/>
                  <a:pt x="31622" y="12954"/>
                </a:cubicBezTo>
                <a:cubicBezTo>
                  <a:pt x="42036" y="12954"/>
                  <a:pt x="50419" y="21336"/>
                  <a:pt x="50419" y="316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60367" y="2794253"/>
            <a:ext cx="100965" cy="100965"/>
          </a:xfrm>
          <a:custGeom>
            <a:avLst/>
            <a:gdLst>
              <a:gd name="connsiteX0" fmla="*/ 88010 w 100965"/>
              <a:gd name="connsiteY0" fmla="*/ 50419 h 100965"/>
              <a:gd name="connsiteX1" fmla="*/ 50546 w 100965"/>
              <a:gd name="connsiteY1" fmla="*/ 88011 h 100965"/>
              <a:gd name="connsiteX2" fmla="*/ 12953 w 100965"/>
              <a:gd name="connsiteY2" fmla="*/ 50419 h 100965"/>
              <a:gd name="connsiteX3" fmla="*/ 50546 w 100965"/>
              <a:gd name="connsiteY3" fmla="*/ 12954 h 100965"/>
              <a:gd name="connsiteX4" fmla="*/ 88010 w 100965"/>
              <a:gd name="connsiteY4" fmla="*/ 50419 h 1009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965" h="100965">
                <a:moveTo>
                  <a:pt x="88010" y="50419"/>
                </a:moveTo>
                <a:cubicBezTo>
                  <a:pt x="88010" y="71120"/>
                  <a:pt x="71247" y="88011"/>
                  <a:pt x="50546" y="88011"/>
                </a:cubicBezTo>
                <a:cubicBezTo>
                  <a:pt x="29845" y="88011"/>
                  <a:pt x="12953" y="71120"/>
                  <a:pt x="12953" y="50419"/>
                </a:cubicBezTo>
                <a:cubicBezTo>
                  <a:pt x="12953" y="29718"/>
                  <a:pt x="29845" y="12954"/>
                  <a:pt x="50546" y="12954"/>
                </a:cubicBezTo>
                <a:cubicBezTo>
                  <a:pt x="71247" y="12954"/>
                  <a:pt x="88010" y="29718"/>
                  <a:pt x="88010" y="5041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03929" y="2374900"/>
            <a:ext cx="138429" cy="138429"/>
          </a:xfrm>
          <a:custGeom>
            <a:avLst/>
            <a:gdLst>
              <a:gd name="connsiteX0" fmla="*/ 125475 w 138429"/>
              <a:gd name="connsiteY0" fmla="*/ 69214 h 138429"/>
              <a:gd name="connsiteX1" fmla="*/ 69214 w 138429"/>
              <a:gd name="connsiteY1" fmla="*/ 125476 h 138429"/>
              <a:gd name="connsiteX2" fmla="*/ 12953 w 138429"/>
              <a:gd name="connsiteY2" fmla="*/ 69214 h 138429"/>
              <a:gd name="connsiteX3" fmla="*/ 69214 w 138429"/>
              <a:gd name="connsiteY3" fmla="*/ 12954 h 138429"/>
              <a:gd name="connsiteX4" fmla="*/ 125475 w 138429"/>
              <a:gd name="connsiteY4" fmla="*/ 69214 h 1384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429" h="138429">
                <a:moveTo>
                  <a:pt x="125475" y="69214"/>
                </a:moveTo>
                <a:cubicBezTo>
                  <a:pt x="125475" y="100202"/>
                  <a:pt x="100202" y="125476"/>
                  <a:pt x="69214" y="125476"/>
                </a:cubicBezTo>
                <a:cubicBezTo>
                  <a:pt x="38099" y="125476"/>
                  <a:pt x="12953" y="100202"/>
                  <a:pt x="12953" y="69214"/>
                </a:cubicBezTo>
                <a:cubicBezTo>
                  <a:pt x="12953" y="38100"/>
                  <a:pt x="38099" y="12954"/>
                  <a:pt x="69214" y="12954"/>
                </a:cubicBezTo>
                <a:cubicBezTo>
                  <a:pt x="100202" y="12954"/>
                  <a:pt x="125475" y="38100"/>
                  <a:pt x="125475" y="6921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47974" y="1789556"/>
            <a:ext cx="132842" cy="38353"/>
          </a:xfrm>
          <a:custGeom>
            <a:avLst/>
            <a:gdLst>
              <a:gd name="connsiteX0" fmla="*/ 119887 w 132842"/>
              <a:gd name="connsiteY0" fmla="*/ 25400 h 38353"/>
              <a:gd name="connsiteX1" fmla="*/ 12953 w 132842"/>
              <a:gd name="connsiteY1" fmla="*/ 12954 h 383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842" h="38353">
                <a:moveTo>
                  <a:pt x="119887" y="25400"/>
                </a:moveTo>
                <a:cubicBezTo>
                  <a:pt x="82549" y="26924"/>
                  <a:pt x="45338" y="22606"/>
                  <a:pt x="12953" y="12954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502533" y="1938400"/>
            <a:ext cx="72771" cy="31750"/>
          </a:xfrm>
          <a:custGeom>
            <a:avLst/>
            <a:gdLst>
              <a:gd name="connsiteX0" fmla="*/ 59816 w 72771"/>
              <a:gd name="connsiteY0" fmla="*/ 12954 h 31750"/>
              <a:gd name="connsiteX1" fmla="*/ 12953 w 72771"/>
              <a:gd name="connsiteY1" fmla="*/ 18796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771" h="31750">
                <a:moveTo>
                  <a:pt x="59816" y="12954"/>
                </a:moveTo>
                <a:cubicBezTo>
                  <a:pt x="44703" y="15875"/>
                  <a:pt x="28955" y="17907"/>
                  <a:pt x="12953" y="18796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24427" y="1976627"/>
            <a:ext cx="54102" cy="53086"/>
          </a:xfrm>
          <a:custGeom>
            <a:avLst/>
            <a:gdLst>
              <a:gd name="connsiteX0" fmla="*/ 41147 w 54102"/>
              <a:gd name="connsiteY0" fmla="*/ 40132 h 53086"/>
              <a:gd name="connsiteX1" fmla="*/ 12953 w 54102"/>
              <a:gd name="connsiteY1" fmla="*/ 12954 h 53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102" h="53086">
                <a:moveTo>
                  <a:pt x="41147" y="40132"/>
                </a:moveTo>
                <a:cubicBezTo>
                  <a:pt x="29844" y="31623"/>
                  <a:pt x="20446" y="22479"/>
                  <a:pt x="12953" y="12954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62780" y="1935988"/>
            <a:ext cx="37210" cy="55752"/>
          </a:xfrm>
          <a:custGeom>
            <a:avLst/>
            <a:gdLst>
              <a:gd name="connsiteX0" fmla="*/ 24256 w 37210"/>
              <a:gd name="connsiteY0" fmla="*/ 12954 h 55752"/>
              <a:gd name="connsiteX1" fmla="*/ 12953 w 37210"/>
              <a:gd name="connsiteY1" fmla="*/ 42798 h 55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210" h="55752">
                <a:moveTo>
                  <a:pt x="24256" y="12954"/>
                </a:moveTo>
                <a:cubicBezTo>
                  <a:pt x="22605" y="23113"/>
                  <a:pt x="18795" y="33147"/>
                  <a:pt x="12953" y="42798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97984" y="1751710"/>
            <a:ext cx="163195" cy="137413"/>
          </a:xfrm>
          <a:custGeom>
            <a:avLst/>
            <a:gdLst>
              <a:gd name="connsiteX0" fmla="*/ 12953 w 163195"/>
              <a:gd name="connsiteY0" fmla="*/ 12954 h 137413"/>
              <a:gd name="connsiteX1" fmla="*/ 150240 w 163195"/>
              <a:gd name="connsiteY1" fmla="*/ 124460 h 137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195" h="137413">
                <a:moveTo>
                  <a:pt x="12953" y="12954"/>
                </a:moveTo>
                <a:cubicBezTo>
                  <a:pt x="97535" y="33655"/>
                  <a:pt x="151002" y="77089"/>
                  <a:pt x="150240" y="124460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960620" y="1632838"/>
            <a:ext cx="87122" cy="67818"/>
          </a:xfrm>
          <a:custGeom>
            <a:avLst/>
            <a:gdLst>
              <a:gd name="connsiteX0" fmla="*/ 74167 w 87122"/>
              <a:gd name="connsiteY0" fmla="*/ 12954 h 67818"/>
              <a:gd name="connsiteX1" fmla="*/ 12953 w 87122"/>
              <a:gd name="connsiteY1" fmla="*/ 54864 h 67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22" h="67818">
                <a:moveTo>
                  <a:pt x="74167" y="12954"/>
                </a:moveTo>
                <a:cubicBezTo>
                  <a:pt x="60451" y="29083"/>
                  <a:pt x="39496" y="43434"/>
                  <a:pt x="12953" y="54864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875149" y="1477772"/>
            <a:ext cx="29082" cy="45592"/>
          </a:xfrm>
          <a:custGeom>
            <a:avLst/>
            <a:gdLst>
              <a:gd name="connsiteX0" fmla="*/ 12953 w 29082"/>
              <a:gd name="connsiteY0" fmla="*/ 12953 h 45592"/>
              <a:gd name="connsiteX1" fmla="*/ 16128 w 29082"/>
              <a:gd name="connsiteY1" fmla="*/ 32638 h 45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82" h="45592">
                <a:moveTo>
                  <a:pt x="12953" y="12953"/>
                </a:moveTo>
                <a:cubicBezTo>
                  <a:pt x="15239" y="19430"/>
                  <a:pt x="16382" y="26035"/>
                  <a:pt x="16128" y="32638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484624" y="1429512"/>
            <a:ext cx="57277" cy="51053"/>
          </a:xfrm>
          <a:custGeom>
            <a:avLst/>
            <a:gdLst>
              <a:gd name="connsiteX0" fmla="*/ 12953 w 57277"/>
              <a:gd name="connsiteY0" fmla="*/ 38099 h 51053"/>
              <a:gd name="connsiteX1" fmla="*/ 44322 w 57277"/>
              <a:gd name="connsiteY1" fmla="*/ 12953 h 51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277" h="51053">
                <a:moveTo>
                  <a:pt x="12953" y="38099"/>
                </a:moveTo>
                <a:cubicBezTo>
                  <a:pt x="20954" y="29082"/>
                  <a:pt x="31495" y="20573"/>
                  <a:pt x="44322" y="12953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91761" y="1445006"/>
            <a:ext cx="41021" cy="47625"/>
          </a:xfrm>
          <a:custGeom>
            <a:avLst/>
            <a:gdLst>
              <a:gd name="connsiteX0" fmla="*/ 12953 w 41021"/>
              <a:gd name="connsiteY0" fmla="*/ 34670 h 47625"/>
              <a:gd name="connsiteX1" fmla="*/ 28066 w 41021"/>
              <a:gd name="connsiteY1" fmla="*/ 12953 h 47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021" h="47625">
                <a:moveTo>
                  <a:pt x="12953" y="34670"/>
                </a:moveTo>
                <a:cubicBezTo>
                  <a:pt x="16128" y="27177"/>
                  <a:pt x="21335" y="19811"/>
                  <a:pt x="28066" y="12953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47973" y="1474088"/>
            <a:ext cx="80772" cy="46989"/>
          </a:xfrm>
          <a:custGeom>
            <a:avLst/>
            <a:gdLst>
              <a:gd name="connsiteX0" fmla="*/ 12953 w 80772"/>
              <a:gd name="connsiteY0" fmla="*/ 12953 h 46989"/>
              <a:gd name="connsiteX1" fmla="*/ 67817 w 80772"/>
              <a:gd name="connsiteY1" fmla="*/ 34036 h 46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772" h="46989">
                <a:moveTo>
                  <a:pt x="12953" y="12953"/>
                </a:moveTo>
                <a:cubicBezTo>
                  <a:pt x="32892" y="18796"/>
                  <a:pt x="51307" y="25908"/>
                  <a:pt x="67817" y="34036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21507" y="1617472"/>
            <a:ext cx="35432" cy="48132"/>
          </a:xfrm>
          <a:custGeom>
            <a:avLst/>
            <a:gdLst>
              <a:gd name="connsiteX0" fmla="*/ 22478 w 35432"/>
              <a:gd name="connsiteY0" fmla="*/ 35178 h 48132"/>
              <a:gd name="connsiteX1" fmla="*/ 12953 w 35432"/>
              <a:gd name="connsiteY1" fmla="*/ 12953 h 48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432" h="48132">
                <a:moveTo>
                  <a:pt x="22478" y="35178"/>
                </a:moveTo>
                <a:cubicBezTo>
                  <a:pt x="18160" y="27939"/>
                  <a:pt x="14985" y="20446"/>
                  <a:pt x="12953" y="12953"/>
                </a:cubicBez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23667" y="2775134"/>
            <a:ext cx="1217973" cy="1094047"/>
          </a:xfrm>
          <a:custGeom>
            <a:avLst/>
            <a:gdLst>
              <a:gd name="connsiteX0" fmla="*/ 370480 w 1217973"/>
              <a:gd name="connsiteY0" fmla="*/ 1081093 h 1094047"/>
              <a:gd name="connsiteX1" fmla="*/ 371623 w 1217973"/>
              <a:gd name="connsiteY1" fmla="*/ 742003 h 1094047"/>
              <a:gd name="connsiteX2" fmla="*/ 62378 w 1217973"/>
              <a:gd name="connsiteY2" fmla="*/ 241750 h 1094047"/>
              <a:gd name="connsiteX3" fmla="*/ 846349 w 1217973"/>
              <a:gd name="connsiteY3" fmla="*/ 44519 h 1094047"/>
              <a:gd name="connsiteX4" fmla="*/ 1155594 w 1217973"/>
              <a:gd name="connsiteY4" fmla="*/ 544772 h 1094047"/>
              <a:gd name="connsiteX5" fmla="*/ 593619 w 1217973"/>
              <a:gd name="connsiteY5" fmla="*/ 773372 h 1094047"/>
              <a:gd name="connsiteX6" fmla="*/ 370480 w 1217973"/>
              <a:gd name="connsiteY6" fmla="*/ 1081093 h 109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973" h="1094047">
                <a:moveTo>
                  <a:pt x="370480" y="1081093"/>
                </a:moveTo>
                <a:lnTo>
                  <a:pt x="371623" y="742003"/>
                </a:lnTo>
                <a:cubicBezTo>
                  <a:pt x="69744" y="658437"/>
                  <a:pt x="-68685" y="434409"/>
                  <a:pt x="62378" y="241750"/>
                </a:cubicBezTo>
                <a:cubicBezTo>
                  <a:pt x="193442" y="49218"/>
                  <a:pt x="544470" y="-39173"/>
                  <a:pt x="846349" y="44519"/>
                </a:cubicBezTo>
                <a:cubicBezTo>
                  <a:pt x="1148228" y="128085"/>
                  <a:pt x="1286658" y="352113"/>
                  <a:pt x="1155594" y="544772"/>
                </a:cubicBezTo>
                <a:cubicBezTo>
                  <a:pt x="1058820" y="686885"/>
                  <a:pt x="836443" y="777309"/>
                  <a:pt x="593619" y="773372"/>
                </a:cubicBezTo>
                <a:lnTo>
                  <a:pt x="370480" y="108109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0" y="1676400"/>
            <a:ext cx="73533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807200" y="29718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</a:tabLst>
            </a:pPr>
            <a:r>
              <a:rPr lang="en-US" altLang="zh-CN" sz="1200" b="1" dirty="0">
                <a:solidFill>
                  <a:srgbClr val="0000FF"/>
                </a:solidFill>
                <a:latin typeface="MS Shell Dlg" pitchFamily="18" charset="0"/>
                <a:cs typeface="MS Shell Dlg" pitchFamily="18" charset="0"/>
              </a:rPr>
              <a:t>大量数据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FF"/>
                </a:solidFill>
                <a:latin typeface="MS Shell Dlg" pitchFamily="18" charset="0"/>
                <a:cs typeface="MS Shell Dlg" pitchFamily="18" charset="0"/>
              </a:rPr>
              <a:t>存储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044700" y="32385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FF"/>
                </a:solidFill>
                <a:latin typeface="MS Shell Dlg" pitchFamily="18" charset="0"/>
                <a:cs typeface="MS Shell Dlg" pitchFamily="18" charset="0"/>
              </a:rPr>
              <a:t>海量计算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914900" y="30607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FF"/>
                </a:solidFill>
                <a:latin typeface="MS Shell Dlg" pitchFamily="18" charset="0"/>
                <a:cs typeface="MS Shell Dlg" pitchFamily="18" charset="0"/>
              </a:rPr>
              <a:t>数据分析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52400" y="241300"/>
            <a:ext cx="4462760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5052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大数据定义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3100"/>
              </a:lnSpc>
              <a:tabLst>
                <a:tab pos="35052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3505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 err="1">
                <a:solidFill>
                  <a:srgbClr val="0000FF"/>
                </a:solidFill>
                <a:latin typeface="MS Shell Dlg" pitchFamily="18" charset="0"/>
                <a:cs typeface="MS Shell Dlg" pitchFamily="18" charset="0"/>
              </a:rPr>
              <a:t>大量数据管理</a:t>
            </a:r>
            <a:endParaRPr lang="en-US" altLang="zh-CN" sz="1200" b="1" dirty="0">
              <a:solidFill>
                <a:srgbClr val="0000FF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495300"/>
            <a:ext cx="6350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711200"/>
            <a:ext cx="3646832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3504" dirty="0">
                <a:solidFill>
                  <a:srgbClr val="990000"/>
                </a:solidFill>
                <a:latin typeface="MS Shell Dlg" pitchFamily="18" charset="0"/>
                <a:cs typeface="MS Shell Dlg" pitchFamily="18" charset="0"/>
              </a:rPr>
              <a:t>目录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98500" algn="l"/>
              </a:tabLst>
            </a:pPr>
            <a:r>
              <a:rPr lang="en-US" altLang="zh-CN" sz="21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1.</a:t>
            </a:r>
            <a:r>
              <a:rPr lang="en-US" altLang="zh-CN" sz="21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8" dirty="0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大数据概念与hadoop简介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err="1">
                <a:solidFill>
                  <a:srgbClr val="777777"/>
                </a:solidFill>
                <a:latin typeface="MS Shell Dlg" pitchFamily="18" charset="0"/>
                <a:cs typeface="MS Shell Dlg" pitchFamily="18" charset="0"/>
              </a:rPr>
              <a:t>大数据hadoop</a:t>
            </a:r>
            <a:endParaRPr lang="en-US" altLang="zh-CN" sz="2195" dirty="0">
              <a:solidFill>
                <a:srgbClr val="777777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2195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3.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  <a:r>
              <a:rPr lang="zh-CN" altLang="en-US" sz="2195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企业应用系统</a:t>
            </a:r>
            <a:r>
              <a:rPr lang="en-US" altLang="zh-CN" sz="2195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架构</a:t>
            </a:r>
            <a:endParaRPr lang="en-US" altLang="zh-CN" sz="2195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b="8889"/>
          <a:stretch/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4089400" y="3022600"/>
            <a:ext cx="533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ZooKeeper</a:t>
            </a:r>
          </a:p>
        </p:txBody>
      </p:sp>
      <p:sp>
        <p:nvSpPr>
          <p:cNvPr id="3" name="TextBox 1"/>
          <p:cNvSpPr txBox="1"/>
          <p:nvPr/>
        </p:nvSpPr>
        <p:spPr>
          <a:xfrm rot="5400000">
            <a:off x="3873500" y="3022600"/>
            <a:ext cx="698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(Coordination)</a:t>
            </a:r>
          </a:p>
        </p:txBody>
      </p:sp>
      <p:sp>
        <p:nvSpPr>
          <p:cNvPr id="5" name="TextBox 1"/>
          <p:cNvSpPr txBox="1"/>
          <p:nvPr/>
        </p:nvSpPr>
        <p:spPr>
          <a:xfrm rot="5400000">
            <a:off x="4483100" y="3340100"/>
            <a:ext cx="279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Oozie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" y="190500"/>
            <a:ext cx="4640694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企业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  <a:r>
              <a:rPr lang="zh-CN" altLang="en-US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应用系统架构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（</a:t>
            </a: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示意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68500" y="2082800"/>
            <a:ext cx="615553" cy="1642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zh-CN" altLang="en-US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传统</a:t>
            </a:r>
            <a:r>
              <a:rPr lang="en-US" altLang="zh-CN" sz="8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计算平台</a:t>
            </a:r>
            <a:endParaRPr lang="en-US" altLang="zh-CN" sz="803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797800" y="787400"/>
            <a:ext cx="406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数据治理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90600" y="1308100"/>
            <a:ext cx="304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配置数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据管理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025900" y="787400"/>
            <a:ext cx="292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Portal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71700" y="5613400"/>
            <a:ext cx="4191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ERP-EBS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36900" y="5638800"/>
            <a:ext cx="622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Non-EBS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74800" y="1676400"/>
            <a:ext cx="2540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仪表盘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19600" y="1676400"/>
            <a:ext cx="3429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订阅发布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46300" y="1397000"/>
            <a:ext cx="3429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即席查询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032000" y="4305300"/>
            <a:ext cx="5207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分析维度管理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02000" y="4305300"/>
            <a:ext cx="4318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主数据管理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33900" y="4305300"/>
            <a:ext cx="5207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公共数据模型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898900" y="1409700"/>
            <a:ext cx="4191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ScoreCard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74800" y="1397000"/>
            <a:ext cx="1651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报表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81000" y="1435100"/>
            <a:ext cx="342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展现层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4800" y="7874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Portal层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089400" y="5194300"/>
            <a:ext cx="228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调度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461000" y="1536700"/>
            <a:ext cx="3429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文本挖掘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521200" y="5575300"/>
            <a:ext cx="34624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zh-CN" altLang="en-US" sz="9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传感器</a:t>
            </a:r>
            <a:endParaRPr lang="en-US" altLang="zh-CN" sz="900" dirty="0">
              <a:solidFill>
                <a:srgbClr val="000000"/>
              </a:solidFill>
              <a:latin typeface="MS PGothic" pitchFamily="18" charset="0"/>
              <a:cs typeface="MS PGothic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2044700" y="5969000"/>
            <a:ext cx="622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结构化数据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686800" y="2628900"/>
            <a:ext cx="1016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生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命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周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期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理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（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据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/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应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用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924800" y="1117600"/>
            <a:ext cx="254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数据质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量管理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013700" y="4927600"/>
            <a:ext cx="76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技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013700" y="5029200"/>
            <a:ext cx="76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术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8013700" y="5143500"/>
            <a:ext cx="7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元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据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1066800" y="2590800"/>
            <a:ext cx="4953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ROLAP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MCA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184400" y="1676400"/>
            <a:ext cx="4318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Office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集成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921000" y="1244600"/>
            <a:ext cx="533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展现服务</a:t>
            </a:r>
          </a:p>
          <a:p>
            <a:pPr>
              <a:lnSpc>
                <a:spcPts val="1100"/>
              </a:lnSpc>
              <a:tabLst>
                <a:tab pos="127000" algn="l"/>
              </a:tabLst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Mobile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984500" y="1676400"/>
            <a:ext cx="3429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互动可视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3733800" y="1676400"/>
            <a:ext cx="3429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数据提取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2857500" y="2527300"/>
            <a:ext cx="546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In-Mem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DM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924800" y="3251200"/>
            <a:ext cx="2540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  <a:tab pos="63500" algn="l"/>
              </a:tabLst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元数据</a:t>
            </a:r>
          </a:p>
          <a:p>
            <a:pPr>
              <a:lnSpc>
                <a:spcPts val="8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7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元</a:t>
            </a:r>
          </a:p>
          <a:p>
            <a:pPr>
              <a:lnSpc>
                <a:spcPts val="8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</a:t>
            </a:r>
          </a:p>
          <a:p>
            <a:pPr>
              <a:lnSpc>
                <a:spcPts val="8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据</a:t>
            </a:r>
          </a:p>
          <a:p>
            <a:pPr>
              <a:lnSpc>
                <a:spcPts val="800"/>
              </a:lnSpc>
              <a:tabLst>
                <a:tab pos="508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988300" y="4254500"/>
            <a:ext cx="76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理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应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7988300" y="4457700"/>
            <a:ext cx="762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用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816100" y="47117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批量抽取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2324100" y="4635500"/>
            <a:ext cx="685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CDC&amp;ETL服务</a:t>
            </a:r>
          </a:p>
          <a:p>
            <a:pPr>
              <a:lnSpc>
                <a:spcPts val="7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转</a:t>
            </a:r>
          </a:p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9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换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3149600" y="4724400"/>
            <a:ext cx="114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加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载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3644900" y="4724400"/>
            <a:ext cx="114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分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发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1028700" y="47117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实时获取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8445500" y="2755900"/>
            <a:ext cx="76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台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监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控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理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266700" y="4597400"/>
            <a:ext cx="520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ETL&amp;调度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304800" y="22860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计算平台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4940300" y="2082800"/>
            <a:ext cx="1285608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zh-CN" altLang="en-US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</a:t>
            </a:r>
            <a:r>
              <a:rPr lang="en-US" altLang="zh-CN" sz="8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计算平台（Hadoop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6388100" y="2730500"/>
            <a:ext cx="228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Spark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4559300" y="2679700"/>
            <a:ext cx="101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作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业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流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管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理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：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2133600" y="3213100"/>
            <a:ext cx="431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DWRDWR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8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DW-I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DW-I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DW-I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3441700" y="2959100"/>
            <a:ext cx="11049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04800" algn="l"/>
              </a:tabLst>
            </a:pPr>
            <a:r>
              <a:rPr lang="en-US" altLang="zh-CN" sz="11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Sqoop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公共基础数据模型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143500" y="2755900"/>
            <a:ext cx="1181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0" algn="l"/>
                <a:tab pos="368300" algn="l"/>
                <a:tab pos="584200" algn="l"/>
              </a:tabLst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MapReduce</a:t>
            </a:r>
          </a:p>
          <a:p>
            <a:pPr>
              <a:lnSpc>
                <a:spcPts val="1700"/>
              </a:lnSpc>
              <a:tabLst>
                <a:tab pos="254000" algn="l"/>
                <a:tab pos="3683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资源管理：YARN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54000" algn="l"/>
                <a:tab pos="368300" algn="l"/>
                <a:tab pos="584200" algn="l"/>
              </a:tabLst>
            </a:pPr>
            <a:r>
              <a:rPr lang="en-US" altLang="zh-CN" dirty="0"/>
              <a:t>		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HBASE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254000" algn="l"/>
                <a:tab pos="368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分布式文件系统：HDFS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5359400" y="5537200"/>
            <a:ext cx="461665" cy="171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zh-CN" altLang="en-US" sz="9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工业网关</a:t>
            </a:r>
            <a:endParaRPr lang="en-US" altLang="zh-CN" sz="900" dirty="0">
              <a:solidFill>
                <a:srgbClr val="000000"/>
              </a:solidFill>
              <a:latin typeface="MS PGothic" pitchFamily="18" charset="0"/>
              <a:cs typeface="MS PGothic" pitchFamily="18" charset="0"/>
            </a:endParaRPr>
          </a:p>
        </p:txBody>
      </p:sp>
      <p:sp>
        <p:nvSpPr>
          <p:cNvPr id="1052" name="TextBox 1"/>
          <p:cNvSpPr txBox="1"/>
          <p:nvPr/>
        </p:nvSpPr>
        <p:spPr>
          <a:xfrm>
            <a:off x="6451600" y="5562600"/>
            <a:ext cx="577081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第</a:t>
            </a:r>
            <a:r>
              <a:rPr lang="zh-CN" altLang="en-US" sz="9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三</a:t>
            </a:r>
            <a:r>
              <a:rPr lang="en-US" altLang="zh-CN" sz="900" dirty="0" err="1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方数据</a:t>
            </a:r>
            <a:endParaRPr lang="en-US" altLang="zh-CN" sz="900" dirty="0">
              <a:solidFill>
                <a:srgbClr val="000000"/>
              </a:solidFill>
              <a:latin typeface="MS PGothic" pitchFamily="18" charset="0"/>
              <a:cs typeface="MS PGothic" pitchFamily="18" charset="0"/>
            </a:endParaRPr>
          </a:p>
        </p:txBody>
      </p:sp>
      <p:sp>
        <p:nvSpPr>
          <p:cNvPr id="1053" name="TextBox 1"/>
          <p:cNvSpPr txBox="1"/>
          <p:nvPr/>
        </p:nvSpPr>
        <p:spPr>
          <a:xfrm>
            <a:off x="5448300" y="4648200"/>
            <a:ext cx="71013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数据收集&amp;集成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Flume/</a:t>
            </a:r>
            <a:r>
              <a:rPr lang="en-US" altLang="zh-CN" sz="803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kafka</a:t>
            </a:r>
            <a:endParaRPr lang="en-US" altLang="zh-CN" sz="803" b="1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054" name="TextBox 1"/>
          <p:cNvSpPr txBox="1"/>
          <p:nvPr/>
        </p:nvSpPr>
        <p:spPr>
          <a:xfrm>
            <a:off x="7200900" y="2768600"/>
            <a:ext cx="101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计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算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存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储</a:t>
            </a:r>
          </a:p>
          <a:p>
            <a:pPr>
              <a:lnSpc>
                <a:spcPts val="8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层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5118100" y="2374900"/>
            <a:ext cx="381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HIVE/PIG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6184900" y="2374900"/>
            <a:ext cx="393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MAHOUT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124700" y="2362200"/>
            <a:ext cx="203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分析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5994400" y="1244600"/>
            <a:ext cx="95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20700" algn="l"/>
              </a:tabLst>
            </a:pPr>
            <a:r>
              <a:rPr lang="en-US" altLang="zh-CN" sz="8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挖掘分析服务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6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挖掘和预测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5943600" y="1993900"/>
            <a:ext cx="774700" cy="7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/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Hadoop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5958491" y="5537200"/>
            <a:ext cx="221214" cy="171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DCS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2019300" y="2520950"/>
            <a:ext cx="479298" cy="12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"/>
              </a:lnSpc>
              <a:tabLst>
                <a:tab pos="25400" algn="l"/>
              </a:tabLst>
            </a:pP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MOLAP</a:t>
            </a:r>
            <a:r>
              <a:rPr lang="en-US" altLang="zh-CN" sz="6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endParaRPr lang="en-US" altLang="zh-CN" sz="803" b="1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3711377" y="2080197"/>
            <a:ext cx="888736" cy="290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ysClr val="windowText" lastClr="000000"/>
                </a:solidFill>
              </a:rPr>
              <a:t>分布式调度与运维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261" y="69113"/>
            <a:ext cx="8089265" cy="741373"/>
          </a:xfrm>
        </p:spPr>
        <p:txBody>
          <a:bodyPr/>
          <a:lstStyle/>
          <a:p>
            <a:r>
              <a:rPr lang="zh-CN" altLang="en-US" dirty="0"/>
              <a:t>我们的大数据平台架构</a:t>
            </a:r>
          </a:p>
        </p:txBody>
      </p:sp>
      <p:sp>
        <p:nvSpPr>
          <p:cNvPr id="78" name="圆角矩形 17"/>
          <p:cNvSpPr/>
          <p:nvPr/>
        </p:nvSpPr>
        <p:spPr>
          <a:xfrm>
            <a:off x="4581785" y="5184000"/>
            <a:ext cx="4330440" cy="808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chemeClr val="tx1"/>
                </a:solidFill>
              </a:rPr>
              <a:t>数据源</a:t>
            </a:r>
          </a:p>
        </p:txBody>
      </p:sp>
      <p:sp>
        <p:nvSpPr>
          <p:cNvPr id="79" name="流程图: 磁盘 78"/>
          <p:cNvSpPr/>
          <p:nvPr/>
        </p:nvSpPr>
        <p:spPr>
          <a:xfrm>
            <a:off x="5188926" y="5488036"/>
            <a:ext cx="685800" cy="459486"/>
          </a:xfrm>
          <a:prstGeom prst="flowChartMagneticDisk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实时数据</a:t>
            </a:r>
          </a:p>
        </p:txBody>
      </p:sp>
      <p:sp>
        <p:nvSpPr>
          <p:cNvPr id="80" name="流程图: 磁盘 79"/>
          <p:cNvSpPr/>
          <p:nvPr/>
        </p:nvSpPr>
        <p:spPr>
          <a:xfrm>
            <a:off x="6009726" y="5488036"/>
            <a:ext cx="675000" cy="459486"/>
          </a:xfrm>
          <a:prstGeom prst="flowChartMagneticDisk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数据库</a:t>
            </a:r>
          </a:p>
        </p:txBody>
      </p:sp>
      <p:sp>
        <p:nvSpPr>
          <p:cNvPr id="81" name="流程图: 磁盘 80"/>
          <p:cNvSpPr/>
          <p:nvPr/>
        </p:nvSpPr>
        <p:spPr>
          <a:xfrm>
            <a:off x="6819726" y="5488036"/>
            <a:ext cx="675000" cy="459486"/>
          </a:xfrm>
          <a:prstGeom prst="flowChartMagneticDisk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日志数据</a:t>
            </a:r>
          </a:p>
        </p:txBody>
      </p:sp>
      <p:sp>
        <p:nvSpPr>
          <p:cNvPr id="82" name="流程图: 磁盘 81"/>
          <p:cNvSpPr/>
          <p:nvPr/>
        </p:nvSpPr>
        <p:spPr>
          <a:xfrm>
            <a:off x="7629726" y="5488036"/>
            <a:ext cx="685800" cy="459486"/>
          </a:xfrm>
          <a:prstGeom prst="flowChartMagneticDisk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其他数据</a:t>
            </a:r>
          </a:p>
        </p:txBody>
      </p:sp>
      <p:sp>
        <p:nvSpPr>
          <p:cNvPr id="83" name="矩形 82"/>
          <p:cNvSpPr/>
          <p:nvPr/>
        </p:nvSpPr>
        <p:spPr>
          <a:xfrm>
            <a:off x="4659727" y="4205250"/>
            <a:ext cx="4184999" cy="778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ysClr val="windowText" lastClr="000000"/>
                </a:solidFill>
              </a:rPr>
              <a:t>数据抽取系统</a:t>
            </a:r>
          </a:p>
        </p:txBody>
      </p:sp>
      <p:sp>
        <p:nvSpPr>
          <p:cNvPr id="84" name="矩形 83"/>
          <p:cNvSpPr/>
          <p:nvPr/>
        </p:nvSpPr>
        <p:spPr>
          <a:xfrm>
            <a:off x="6819726" y="2890197"/>
            <a:ext cx="2025000" cy="1222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ysClr val="windowText" lastClr="000000"/>
                </a:solidFill>
              </a:rPr>
              <a:t>实时分析系统</a:t>
            </a:r>
          </a:p>
        </p:txBody>
      </p:sp>
      <p:sp>
        <p:nvSpPr>
          <p:cNvPr id="85" name="矩形 84"/>
          <p:cNvSpPr/>
          <p:nvPr/>
        </p:nvSpPr>
        <p:spPr>
          <a:xfrm>
            <a:off x="4659726" y="2890197"/>
            <a:ext cx="2025000" cy="122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ysClr val="windowText" lastClr="000000"/>
                </a:solidFill>
              </a:rPr>
              <a:t>离线分析系统</a:t>
            </a:r>
          </a:p>
        </p:txBody>
      </p:sp>
      <p:sp>
        <p:nvSpPr>
          <p:cNvPr id="86" name="矩形 85"/>
          <p:cNvSpPr/>
          <p:nvPr/>
        </p:nvSpPr>
        <p:spPr>
          <a:xfrm>
            <a:off x="4659727" y="2080197"/>
            <a:ext cx="4184999" cy="74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ysClr val="windowText" lastClr="000000"/>
                </a:solidFill>
              </a:rPr>
              <a:t>数据展现系统</a:t>
            </a:r>
          </a:p>
        </p:txBody>
      </p:sp>
      <p:sp>
        <p:nvSpPr>
          <p:cNvPr id="87" name="矩形 86"/>
          <p:cNvSpPr/>
          <p:nvPr/>
        </p:nvSpPr>
        <p:spPr>
          <a:xfrm>
            <a:off x="3591098" y="1800271"/>
            <a:ext cx="5321127" cy="3248729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chemeClr val="tx1"/>
                </a:solidFill>
              </a:rPr>
              <a:t>大数据分析平台</a:t>
            </a:r>
          </a:p>
        </p:txBody>
      </p:sp>
      <p:sp>
        <p:nvSpPr>
          <p:cNvPr id="88" name="矩形 87"/>
          <p:cNvSpPr/>
          <p:nvPr/>
        </p:nvSpPr>
        <p:spPr>
          <a:xfrm>
            <a:off x="5179334" y="1187730"/>
            <a:ext cx="879897" cy="439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kern="0" dirty="0">
                <a:solidFill>
                  <a:sysClr val="windowText" lastClr="000000"/>
                </a:solidFill>
              </a:rPr>
              <a:t>Web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323463" y="1187730"/>
            <a:ext cx="879897" cy="439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kern="0" dirty="0">
                <a:solidFill>
                  <a:sysClr val="windowText" lastClr="000000"/>
                </a:solidFill>
              </a:rPr>
              <a:t>APP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903187" y="4728956"/>
            <a:ext cx="861224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JDBC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799500" y="4728956"/>
            <a:ext cx="853415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Flume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867917" y="4723721"/>
            <a:ext cx="825759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RestAPI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56420" y="4723721"/>
            <a:ext cx="933080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OPC…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903188" y="4481743"/>
            <a:ext cx="1156043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Kettle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126731" y="4475250"/>
            <a:ext cx="1308899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Nifi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703806" y="3867750"/>
            <a:ext cx="1947116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Hadoop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41448" y="3327750"/>
            <a:ext cx="1200658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Druid/</a:t>
            </a:r>
            <a:r>
              <a:rPr lang="en-US" altLang="zh-CN" sz="1050" kern="0" dirty="0" err="1">
                <a:solidFill>
                  <a:sysClr val="windowText" lastClr="000000"/>
                </a:solidFill>
              </a:rPr>
              <a:t>Saiku</a:t>
            </a:r>
            <a:r>
              <a:rPr lang="en-US" altLang="zh-CN" sz="1050" kern="0" dirty="0">
                <a:solidFill>
                  <a:sysClr val="windowText" lastClr="000000"/>
                </a:solidFill>
              </a:rPr>
              <a:t>/</a:t>
            </a:r>
            <a:r>
              <a:rPr lang="en-US" altLang="zh-CN" sz="1050" kern="0" dirty="0" err="1">
                <a:solidFill>
                  <a:sysClr val="windowText" lastClr="000000"/>
                </a:solidFill>
              </a:rPr>
              <a:t>Kylin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703807" y="3597750"/>
            <a:ext cx="1947115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Hive/</a:t>
            </a:r>
            <a:r>
              <a:rPr lang="en-US" altLang="zh-CN" sz="1050" kern="0" dirty="0" err="1">
                <a:solidFill>
                  <a:sysClr val="windowText" lastClr="000000"/>
                </a:solidFill>
              </a:rPr>
              <a:t>HBase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700913" y="2339881"/>
            <a:ext cx="4072615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Shiro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700913" y="2592326"/>
            <a:ext cx="1290818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定制报表</a:t>
            </a:r>
          </a:p>
        </p:txBody>
      </p:sp>
      <p:sp>
        <p:nvSpPr>
          <p:cNvPr id="102" name="矩形 101"/>
          <p:cNvSpPr/>
          <p:nvPr/>
        </p:nvSpPr>
        <p:spPr>
          <a:xfrm>
            <a:off x="6059230" y="2585250"/>
            <a:ext cx="1376399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Caravel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503130" y="2586458"/>
            <a:ext cx="1278378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 kern="0" dirty="0">
                <a:solidFill>
                  <a:sysClr val="windowText" lastClr="000000"/>
                </a:solidFill>
              </a:rPr>
              <a:t>消息通知</a:t>
            </a:r>
          </a:p>
        </p:txBody>
      </p:sp>
      <p:sp>
        <p:nvSpPr>
          <p:cNvPr id="104" name="矩形 103"/>
          <p:cNvSpPr/>
          <p:nvPr/>
        </p:nvSpPr>
        <p:spPr>
          <a:xfrm>
            <a:off x="6815224" y="2112750"/>
            <a:ext cx="1958304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OpenAPI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05" name="圆角矩形 53"/>
          <p:cNvSpPr/>
          <p:nvPr/>
        </p:nvSpPr>
        <p:spPr>
          <a:xfrm>
            <a:off x="4572000" y="899515"/>
            <a:ext cx="4330440" cy="808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/>
            <a:r>
              <a:rPr lang="zh-CN" altLang="en-US" sz="1350" kern="0" dirty="0">
                <a:solidFill>
                  <a:schemeClr val="tx1"/>
                </a:solidFill>
              </a:rPr>
              <a:t>第三方应用</a:t>
            </a:r>
          </a:p>
        </p:txBody>
      </p:sp>
      <p:sp>
        <p:nvSpPr>
          <p:cNvPr id="106" name="矩形 105"/>
          <p:cNvSpPr/>
          <p:nvPr/>
        </p:nvSpPr>
        <p:spPr>
          <a:xfrm>
            <a:off x="7435629" y="1182242"/>
            <a:ext cx="879897" cy="4399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kern="0" dirty="0">
                <a:solidFill>
                  <a:sysClr val="windowText" lastClr="000000"/>
                </a:solidFill>
              </a:rPr>
              <a:t>EXE</a:t>
            </a:r>
            <a:endParaRPr lang="zh-CN" alt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851638" y="3867750"/>
            <a:ext cx="1937028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Spark</a:t>
            </a:r>
          </a:p>
        </p:txBody>
      </p:sp>
      <p:sp>
        <p:nvSpPr>
          <p:cNvPr id="108" name="矩形 107"/>
          <p:cNvSpPr/>
          <p:nvPr/>
        </p:nvSpPr>
        <p:spPr>
          <a:xfrm>
            <a:off x="6851638" y="3595833"/>
            <a:ext cx="913088" cy="20441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Spark SQL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851638" y="3326554"/>
            <a:ext cx="913088" cy="2036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MLlib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7875578" y="3326554"/>
            <a:ext cx="913088" cy="2036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Drools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702870" y="3326554"/>
            <a:ext cx="627726" cy="2147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Mahout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3793793" y="4160217"/>
            <a:ext cx="751784" cy="3215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ZooKeeper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868420" y="3569728"/>
            <a:ext cx="920246" cy="230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Spark Streaming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875578" y="3068254"/>
            <a:ext cx="905930" cy="2036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Kafka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793793" y="3764800"/>
            <a:ext cx="751784" cy="32983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Yarn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793793" y="4555632"/>
            <a:ext cx="751784" cy="2670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Oozie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793793" y="3369384"/>
            <a:ext cx="751784" cy="3298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ELK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6126731" y="4237803"/>
            <a:ext cx="2562770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Kafka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503130" y="4481743"/>
            <a:ext cx="1186370" cy="202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Sqoop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804249" y="2578551"/>
            <a:ext cx="751784" cy="3116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>
                <a:solidFill>
                  <a:sysClr val="windowText" lastClr="000000"/>
                </a:solidFill>
              </a:rPr>
              <a:t>Hue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3804249" y="2973968"/>
            <a:ext cx="751784" cy="3298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/>
            <a:r>
              <a:rPr lang="en-US" altLang="zh-CN" sz="1050" kern="0" dirty="0" err="1">
                <a:solidFill>
                  <a:sysClr val="windowText" lastClr="000000"/>
                </a:solidFill>
              </a:rPr>
              <a:t>Ambari</a:t>
            </a:r>
            <a:endParaRPr lang="zh-CN" altLang="en-US" sz="105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1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67100" y="2679700"/>
            <a:ext cx="105157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zh-CN" altLang="en-US" sz="4104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谢谢</a:t>
            </a:r>
            <a:endParaRPr lang="en-US" altLang="zh-CN" sz="4104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8545" y="2657094"/>
            <a:ext cx="7984236" cy="929640"/>
          </a:xfrm>
          <a:custGeom>
            <a:avLst/>
            <a:gdLst>
              <a:gd name="connsiteX0" fmla="*/ 0 w 7984236"/>
              <a:gd name="connsiteY0" fmla="*/ 154939 h 929640"/>
              <a:gd name="connsiteX1" fmla="*/ 154940 w 7984236"/>
              <a:gd name="connsiteY1" fmla="*/ 0 h 929640"/>
              <a:gd name="connsiteX2" fmla="*/ 7829296 w 7984236"/>
              <a:gd name="connsiteY2" fmla="*/ 0 h 929640"/>
              <a:gd name="connsiteX3" fmla="*/ 7984235 w 7984236"/>
              <a:gd name="connsiteY3" fmla="*/ 154939 h 929640"/>
              <a:gd name="connsiteX4" fmla="*/ 7984235 w 7984236"/>
              <a:gd name="connsiteY4" fmla="*/ 774700 h 929640"/>
              <a:gd name="connsiteX5" fmla="*/ 7829296 w 7984236"/>
              <a:gd name="connsiteY5" fmla="*/ 929640 h 929640"/>
              <a:gd name="connsiteX6" fmla="*/ 154940 w 7984236"/>
              <a:gd name="connsiteY6" fmla="*/ 929640 h 929640"/>
              <a:gd name="connsiteX7" fmla="*/ 0 w 7984236"/>
              <a:gd name="connsiteY7" fmla="*/ 774700 h 929640"/>
              <a:gd name="connsiteX8" fmla="*/ 0 w 7984236"/>
              <a:gd name="connsiteY8" fmla="*/ 154939 h 929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84236" h="929640">
                <a:moveTo>
                  <a:pt x="0" y="154939"/>
                </a:moveTo>
                <a:cubicBezTo>
                  <a:pt x="0" y="69341"/>
                  <a:pt x="69367" y="0"/>
                  <a:pt x="154940" y="0"/>
                </a:cubicBezTo>
                <a:lnTo>
                  <a:pt x="7829296" y="0"/>
                </a:lnTo>
                <a:cubicBezTo>
                  <a:pt x="7914894" y="0"/>
                  <a:pt x="7984235" y="69341"/>
                  <a:pt x="7984235" y="154939"/>
                </a:cubicBezTo>
                <a:lnTo>
                  <a:pt x="7984235" y="774700"/>
                </a:lnTo>
                <a:cubicBezTo>
                  <a:pt x="7984235" y="860297"/>
                  <a:pt x="7914894" y="929640"/>
                  <a:pt x="7829296" y="929640"/>
                </a:cubicBezTo>
                <a:lnTo>
                  <a:pt x="154940" y="929640"/>
                </a:lnTo>
                <a:cubicBezTo>
                  <a:pt x="69367" y="929640"/>
                  <a:pt x="0" y="860297"/>
                  <a:pt x="0" y="774700"/>
                </a:cubicBezTo>
                <a:lnTo>
                  <a:pt x="0" y="15493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39495" y="2638044"/>
            <a:ext cx="8022336" cy="967740"/>
          </a:xfrm>
          <a:custGeom>
            <a:avLst/>
            <a:gdLst>
              <a:gd name="connsiteX0" fmla="*/ 19050 w 8022336"/>
              <a:gd name="connsiteY0" fmla="*/ 173989 h 967740"/>
              <a:gd name="connsiteX1" fmla="*/ 173990 w 8022336"/>
              <a:gd name="connsiteY1" fmla="*/ 19050 h 967740"/>
              <a:gd name="connsiteX2" fmla="*/ 7848346 w 8022336"/>
              <a:gd name="connsiteY2" fmla="*/ 19050 h 967740"/>
              <a:gd name="connsiteX3" fmla="*/ 8003285 w 8022336"/>
              <a:gd name="connsiteY3" fmla="*/ 173989 h 967740"/>
              <a:gd name="connsiteX4" fmla="*/ 8003285 w 8022336"/>
              <a:gd name="connsiteY4" fmla="*/ 793750 h 967740"/>
              <a:gd name="connsiteX5" fmla="*/ 7848346 w 8022336"/>
              <a:gd name="connsiteY5" fmla="*/ 948690 h 967740"/>
              <a:gd name="connsiteX6" fmla="*/ 173990 w 8022336"/>
              <a:gd name="connsiteY6" fmla="*/ 948690 h 967740"/>
              <a:gd name="connsiteX7" fmla="*/ 19050 w 8022336"/>
              <a:gd name="connsiteY7" fmla="*/ 793750 h 967740"/>
              <a:gd name="connsiteX8" fmla="*/ 19050 w 8022336"/>
              <a:gd name="connsiteY8" fmla="*/ 173989 h 967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22336" h="967740">
                <a:moveTo>
                  <a:pt x="19050" y="173989"/>
                </a:moveTo>
                <a:cubicBezTo>
                  <a:pt x="19050" y="88391"/>
                  <a:pt x="88417" y="19050"/>
                  <a:pt x="173990" y="19050"/>
                </a:cubicBezTo>
                <a:lnTo>
                  <a:pt x="7848346" y="19050"/>
                </a:lnTo>
                <a:cubicBezTo>
                  <a:pt x="7933944" y="19050"/>
                  <a:pt x="8003285" y="88391"/>
                  <a:pt x="8003285" y="173989"/>
                </a:cubicBezTo>
                <a:lnTo>
                  <a:pt x="8003285" y="793750"/>
                </a:lnTo>
                <a:cubicBezTo>
                  <a:pt x="8003285" y="879347"/>
                  <a:pt x="7933944" y="948690"/>
                  <a:pt x="7848346" y="948690"/>
                </a:cubicBezTo>
                <a:lnTo>
                  <a:pt x="173990" y="948690"/>
                </a:lnTo>
                <a:cubicBezTo>
                  <a:pt x="88417" y="948690"/>
                  <a:pt x="19050" y="879347"/>
                  <a:pt x="19050" y="793750"/>
                </a:cubicBezTo>
                <a:lnTo>
                  <a:pt x="19050" y="1739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9E9F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8545" y="3621785"/>
            <a:ext cx="7984236" cy="982979"/>
          </a:xfrm>
          <a:custGeom>
            <a:avLst/>
            <a:gdLst>
              <a:gd name="connsiteX0" fmla="*/ 0 w 7984236"/>
              <a:gd name="connsiteY0" fmla="*/ 163829 h 982979"/>
              <a:gd name="connsiteX1" fmla="*/ 163830 w 7984236"/>
              <a:gd name="connsiteY1" fmla="*/ 0 h 982979"/>
              <a:gd name="connsiteX2" fmla="*/ 7820406 w 7984236"/>
              <a:gd name="connsiteY2" fmla="*/ 0 h 982979"/>
              <a:gd name="connsiteX3" fmla="*/ 7984235 w 7984236"/>
              <a:gd name="connsiteY3" fmla="*/ 163829 h 982979"/>
              <a:gd name="connsiteX4" fmla="*/ 7984235 w 7984236"/>
              <a:gd name="connsiteY4" fmla="*/ 819150 h 982979"/>
              <a:gd name="connsiteX5" fmla="*/ 7820406 w 7984236"/>
              <a:gd name="connsiteY5" fmla="*/ 982979 h 982979"/>
              <a:gd name="connsiteX6" fmla="*/ 163830 w 7984236"/>
              <a:gd name="connsiteY6" fmla="*/ 982979 h 982979"/>
              <a:gd name="connsiteX7" fmla="*/ 0 w 7984236"/>
              <a:gd name="connsiteY7" fmla="*/ 819150 h 982979"/>
              <a:gd name="connsiteX8" fmla="*/ 0 w 7984236"/>
              <a:gd name="connsiteY8" fmla="*/ 163829 h 982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84236" h="982979">
                <a:moveTo>
                  <a:pt x="0" y="163829"/>
                </a:moveTo>
                <a:cubicBezTo>
                  <a:pt x="0" y="73405"/>
                  <a:pt x="73355" y="0"/>
                  <a:pt x="163830" y="0"/>
                </a:cubicBezTo>
                <a:lnTo>
                  <a:pt x="7820406" y="0"/>
                </a:lnTo>
                <a:cubicBezTo>
                  <a:pt x="7910830" y="0"/>
                  <a:pt x="7984235" y="73405"/>
                  <a:pt x="7984235" y="163829"/>
                </a:cubicBezTo>
                <a:lnTo>
                  <a:pt x="7984235" y="819150"/>
                </a:lnTo>
                <a:cubicBezTo>
                  <a:pt x="7984235" y="909573"/>
                  <a:pt x="7910830" y="982979"/>
                  <a:pt x="7820406" y="982979"/>
                </a:cubicBezTo>
                <a:lnTo>
                  <a:pt x="163830" y="982979"/>
                </a:lnTo>
                <a:cubicBezTo>
                  <a:pt x="73355" y="982979"/>
                  <a:pt x="0" y="909573"/>
                  <a:pt x="0" y="819150"/>
                </a:cubicBezTo>
                <a:lnTo>
                  <a:pt x="0" y="163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9495" y="3602735"/>
            <a:ext cx="8022336" cy="1021079"/>
          </a:xfrm>
          <a:custGeom>
            <a:avLst/>
            <a:gdLst>
              <a:gd name="connsiteX0" fmla="*/ 19050 w 8022336"/>
              <a:gd name="connsiteY0" fmla="*/ 182879 h 1021079"/>
              <a:gd name="connsiteX1" fmla="*/ 182880 w 8022336"/>
              <a:gd name="connsiteY1" fmla="*/ 19050 h 1021079"/>
              <a:gd name="connsiteX2" fmla="*/ 7839456 w 8022336"/>
              <a:gd name="connsiteY2" fmla="*/ 19050 h 1021079"/>
              <a:gd name="connsiteX3" fmla="*/ 8003285 w 8022336"/>
              <a:gd name="connsiteY3" fmla="*/ 182879 h 1021079"/>
              <a:gd name="connsiteX4" fmla="*/ 8003285 w 8022336"/>
              <a:gd name="connsiteY4" fmla="*/ 838200 h 1021079"/>
              <a:gd name="connsiteX5" fmla="*/ 7839456 w 8022336"/>
              <a:gd name="connsiteY5" fmla="*/ 1002029 h 1021079"/>
              <a:gd name="connsiteX6" fmla="*/ 182880 w 8022336"/>
              <a:gd name="connsiteY6" fmla="*/ 1002029 h 1021079"/>
              <a:gd name="connsiteX7" fmla="*/ 19050 w 8022336"/>
              <a:gd name="connsiteY7" fmla="*/ 838200 h 1021079"/>
              <a:gd name="connsiteX8" fmla="*/ 19050 w 8022336"/>
              <a:gd name="connsiteY8" fmla="*/ 182879 h 1021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22336" h="1021079">
                <a:moveTo>
                  <a:pt x="19050" y="182879"/>
                </a:moveTo>
                <a:cubicBezTo>
                  <a:pt x="19050" y="92455"/>
                  <a:pt x="92405" y="19050"/>
                  <a:pt x="182880" y="19050"/>
                </a:cubicBezTo>
                <a:lnTo>
                  <a:pt x="7839456" y="19050"/>
                </a:lnTo>
                <a:cubicBezTo>
                  <a:pt x="7929880" y="19050"/>
                  <a:pt x="8003285" y="92455"/>
                  <a:pt x="8003285" y="182879"/>
                </a:cubicBezTo>
                <a:lnTo>
                  <a:pt x="8003285" y="838200"/>
                </a:lnTo>
                <a:cubicBezTo>
                  <a:pt x="8003285" y="928623"/>
                  <a:pt x="7929880" y="1002029"/>
                  <a:pt x="7839456" y="1002029"/>
                </a:cubicBezTo>
                <a:lnTo>
                  <a:pt x="182880" y="1002029"/>
                </a:lnTo>
                <a:cubicBezTo>
                  <a:pt x="92405" y="1002029"/>
                  <a:pt x="19050" y="928623"/>
                  <a:pt x="19050" y="838200"/>
                </a:cubicBezTo>
                <a:lnTo>
                  <a:pt x="19050" y="18287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9E9F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8545" y="1788414"/>
            <a:ext cx="7984235" cy="861060"/>
          </a:xfrm>
          <a:custGeom>
            <a:avLst/>
            <a:gdLst>
              <a:gd name="connsiteX0" fmla="*/ 0 w 7984235"/>
              <a:gd name="connsiteY0" fmla="*/ 143509 h 861060"/>
              <a:gd name="connsiteX1" fmla="*/ 143509 w 7984235"/>
              <a:gd name="connsiteY1" fmla="*/ 0 h 861060"/>
              <a:gd name="connsiteX2" fmla="*/ 7840725 w 7984235"/>
              <a:gd name="connsiteY2" fmla="*/ 0 h 861060"/>
              <a:gd name="connsiteX3" fmla="*/ 7984235 w 7984235"/>
              <a:gd name="connsiteY3" fmla="*/ 143509 h 861060"/>
              <a:gd name="connsiteX4" fmla="*/ 7984235 w 7984235"/>
              <a:gd name="connsiteY4" fmla="*/ 717550 h 861060"/>
              <a:gd name="connsiteX5" fmla="*/ 7840725 w 7984235"/>
              <a:gd name="connsiteY5" fmla="*/ 861059 h 861060"/>
              <a:gd name="connsiteX6" fmla="*/ 143509 w 7984235"/>
              <a:gd name="connsiteY6" fmla="*/ 861059 h 861060"/>
              <a:gd name="connsiteX7" fmla="*/ 0 w 7984235"/>
              <a:gd name="connsiteY7" fmla="*/ 717550 h 861060"/>
              <a:gd name="connsiteX8" fmla="*/ 0 w 7984235"/>
              <a:gd name="connsiteY8" fmla="*/ 143509 h 861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84235" h="861060">
                <a:moveTo>
                  <a:pt x="0" y="143509"/>
                </a:moveTo>
                <a:cubicBezTo>
                  <a:pt x="0" y="64261"/>
                  <a:pt x="64249" y="0"/>
                  <a:pt x="143509" y="0"/>
                </a:cubicBezTo>
                <a:lnTo>
                  <a:pt x="7840725" y="0"/>
                </a:lnTo>
                <a:cubicBezTo>
                  <a:pt x="7919973" y="0"/>
                  <a:pt x="7984235" y="64261"/>
                  <a:pt x="7984235" y="143509"/>
                </a:cubicBezTo>
                <a:lnTo>
                  <a:pt x="7984235" y="717550"/>
                </a:lnTo>
                <a:cubicBezTo>
                  <a:pt x="7984235" y="796797"/>
                  <a:pt x="7919973" y="861059"/>
                  <a:pt x="7840725" y="861059"/>
                </a:cubicBezTo>
                <a:lnTo>
                  <a:pt x="143509" y="861059"/>
                </a:lnTo>
                <a:cubicBezTo>
                  <a:pt x="64249" y="861059"/>
                  <a:pt x="0" y="796797"/>
                  <a:pt x="0" y="717550"/>
                </a:cubicBezTo>
                <a:lnTo>
                  <a:pt x="0" y="14350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39495" y="1769364"/>
            <a:ext cx="8022335" cy="899160"/>
          </a:xfrm>
          <a:custGeom>
            <a:avLst/>
            <a:gdLst>
              <a:gd name="connsiteX0" fmla="*/ 19050 w 8022335"/>
              <a:gd name="connsiteY0" fmla="*/ 162559 h 899160"/>
              <a:gd name="connsiteX1" fmla="*/ 162559 w 8022335"/>
              <a:gd name="connsiteY1" fmla="*/ 19050 h 899160"/>
              <a:gd name="connsiteX2" fmla="*/ 7859775 w 8022335"/>
              <a:gd name="connsiteY2" fmla="*/ 19050 h 899160"/>
              <a:gd name="connsiteX3" fmla="*/ 8003285 w 8022335"/>
              <a:gd name="connsiteY3" fmla="*/ 162559 h 899160"/>
              <a:gd name="connsiteX4" fmla="*/ 8003285 w 8022335"/>
              <a:gd name="connsiteY4" fmla="*/ 736600 h 899160"/>
              <a:gd name="connsiteX5" fmla="*/ 7859775 w 8022335"/>
              <a:gd name="connsiteY5" fmla="*/ 880109 h 899160"/>
              <a:gd name="connsiteX6" fmla="*/ 162559 w 8022335"/>
              <a:gd name="connsiteY6" fmla="*/ 880109 h 899160"/>
              <a:gd name="connsiteX7" fmla="*/ 19050 w 8022335"/>
              <a:gd name="connsiteY7" fmla="*/ 736600 h 899160"/>
              <a:gd name="connsiteX8" fmla="*/ 19050 w 8022335"/>
              <a:gd name="connsiteY8" fmla="*/ 162559 h 8991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22335" h="899160">
                <a:moveTo>
                  <a:pt x="19050" y="162559"/>
                </a:moveTo>
                <a:cubicBezTo>
                  <a:pt x="19050" y="83311"/>
                  <a:pt x="83299" y="19050"/>
                  <a:pt x="162559" y="19050"/>
                </a:cubicBezTo>
                <a:lnTo>
                  <a:pt x="7859775" y="19050"/>
                </a:lnTo>
                <a:cubicBezTo>
                  <a:pt x="7939023" y="19050"/>
                  <a:pt x="8003285" y="83311"/>
                  <a:pt x="8003285" y="162559"/>
                </a:cubicBezTo>
                <a:lnTo>
                  <a:pt x="8003285" y="736600"/>
                </a:lnTo>
                <a:cubicBezTo>
                  <a:pt x="8003285" y="815847"/>
                  <a:pt x="7939023" y="880109"/>
                  <a:pt x="7859775" y="880109"/>
                </a:cubicBezTo>
                <a:lnTo>
                  <a:pt x="162559" y="880109"/>
                </a:lnTo>
                <a:cubicBezTo>
                  <a:pt x="83299" y="880109"/>
                  <a:pt x="19050" y="815847"/>
                  <a:pt x="19050" y="736600"/>
                </a:cubicBezTo>
                <a:lnTo>
                  <a:pt x="19050" y="16255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9E9F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8545" y="4632197"/>
            <a:ext cx="7984236" cy="1133856"/>
          </a:xfrm>
          <a:custGeom>
            <a:avLst/>
            <a:gdLst>
              <a:gd name="connsiteX0" fmla="*/ 0 w 7984236"/>
              <a:gd name="connsiteY0" fmla="*/ 188976 h 1133856"/>
              <a:gd name="connsiteX1" fmla="*/ 188976 w 7984236"/>
              <a:gd name="connsiteY1" fmla="*/ 0 h 1133856"/>
              <a:gd name="connsiteX2" fmla="*/ 7795260 w 7984236"/>
              <a:gd name="connsiteY2" fmla="*/ 0 h 1133856"/>
              <a:gd name="connsiteX3" fmla="*/ 7984235 w 7984236"/>
              <a:gd name="connsiteY3" fmla="*/ 188976 h 1133856"/>
              <a:gd name="connsiteX4" fmla="*/ 7984235 w 7984236"/>
              <a:gd name="connsiteY4" fmla="*/ 944880 h 1133856"/>
              <a:gd name="connsiteX5" fmla="*/ 7795260 w 7984236"/>
              <a:gd name="connsiteY5" fmla="*/ 1133855 h 1133856"/>
              <a:gd name="connsiteX6" fmla="*/ 188976 w 7984236"/>
              <a:gd name="connsiteY6" fmla="*/ 1133855 h 1133856"/>
              <a:gd name="connsiteX7" fmla="*/ 0 w 7984236"/>
              <a:gd name="connsiteY7" fmla="*/ 944880 h 1133856"/>
              <a:gd name="connsiteX8" fmla="*/ 0 w 7984236"/>
              <a:gd name="connsiteY8" fmla="*/ 188976 h 1133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84236" h="1133856">
                <a:moveTo>
                  <a:pt x="0" y="188976"/>
                </a:moveTo>
                <a:cubicBezTo>
                  <a:pt x="0" y="84582"/>
                  <a:pt x="84607" y="0"/>
                  <a:pt x="188976" y="0"/>
                </a:cubicBezTo>
                <a:lnTo>
                  <a:pt x="7795260" y="0"/>
                </a:lnTo>
                <a:cubicBezTo>
                  <a:pt x="7899654" y="0"/>
                  <a:pt x="7984235" y="84582"/>
                  <a:pt x="7984235" y="188976"/>
                </a:cubicBezTo>
                <a:lnTo>
                  <a:pt x="7984235" y="944880"/>
                </a:lnTo>
                <a:cubicBezTo>
                  <a:pt x="7984235" y="1049248"/>
                  <a:pt x="7899654" y="1133855"/>
                  <a:pt x="7795260" y="1133855"/>
                </a:cubicBezTo>
                <a:lnTo>
                  <a:pt x="188976" y="1133855"/>
                </a:lnTo>
                <a:cubicBezTo>
                  <a:pt x="84607" y="1133855"/>
                  <a:pt x="0" y="1049248"/>
                  <a:pt x="0" y="944880"/>
                </a:cubicBezTo>
                <a:lnTo>
                  <a:pt x="0" y="18897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39495" y="4613147"/>
            <a:ext cx="8022336" cy="1171956"/>
          </a:xfrm>
          <a:custGeom>
            <a:avLst/>
            <a:gdLst>
              <a:gd name="connsiteX0" fmla="*/ 19050 w 8022336"/>
              <a:gd name="connsiteY0" fmla="*/ 208026 h 1171956"/>
              <a:gd name="connsiteX1" fmla="*/ 208026 w 8022336"/>
              <a:gd name="connsiteY1" fmla="*/ 19050 h 1171956"/>
              <a:gd name="connsiteX2" fmla="*/ 7814310 w 8022336"/>
              <a:gd name="connsiteY2" fmla="*/ 19050 h 1171956"/>
              <a:gd name="connsiteX3" fmla="*/ 8003285 w 8022336"/>
              <a:gd name="connsiteY3" fmla="*/ 208026 h 1171956"/>
              <a:gd name="connsiteX4" fmla="*/ 8003285 w 8022336"/>
              <a:gd name="connsiteY4" fmla="*/ 963930 h 1171956"/>
              <a:gd name="connsiteX5" fmla="*/ 7814310 w 8022336"/>
              <a:gd name="connsiteY5" fmla="*/ 1152905 h 1171956"/>
              <a:gd name="connsiteX6" fmla="*/ 208026 w 8022336"/>
              <a:gd name="connsiteY6" fmla="*/ 1152905 h 1171956"/>
              <a:gd name="connsiteX7" fmla="*/ 19050 w 8022336"/>
              <a:gd name="connsiteY7" fmla="*/ 963930 h 1171956"/>
              <a:gd name="connsiteX8" fmla="*/ 19050 w 8022336"/>
              <a:gd name="connsiteY8" fmla="*/ 208026 h 1171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022336" h="1171956">
                <a:moveTo>
                  <a:pt x="19050" y="208026"/>
                </a:moveTo>
                <a:cubicBezTo>
                  <a:pt x="19050" y="103632"/>
                  <a:pt x="103657" y="19050"/>
                  <a:pt x="208026" y="19050"/>
                </a:cubicBezTo>
                <a:lnTo>
                  <a:pt x="7814310" y="19050"/>
                </a:lnTo>
                <a:cubicBezTo>
                  <a:pt x="7918704" y="19050"/>
                  <a:pt x="8003285" y="103632"/>
                  <a:pt x="8003285" y="208026"/>
                </a:cubicBezTo>
                <a:lnTo>
                  <a:pt x="8003285" y="963930"/>
                </a:lnTo>
                <a:cubicBezTo>
                  <a:pt x="8003285" y="1068298"/>
                  <a:pt x="7918704" y="1152905"/>
                  <a:pt x="7814310" y="1152905"/>
                </a:cubicBezTo>
                <a:lnTo>
                  <a:pt x="208026" y="1152905"/>
                </a:lnTo>
                <a:cubicBezTo>
                  <a:pt x="103657" y="1152905"/>
                  <a:pt x="19050" y="1068298"/>
                  <a:pt x="19050" y="963930"/>
                </a:cubicBezTo>
                <a:lnTo>
                  <a:pt x="19050" y="2080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9E9F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1739900"/>
            <a:ext cx="8140700" cy="41148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6807200" y="5562600"/>
            <a:ext cx="6096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统一监控分析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47700" y="5588000"/>
            <a:ext cx="4874732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6200" algn="l"/>
                <a:tab pos="3733800" algn="l"/>
              </a:tabLst>
            </a:pPr>
            <a:r>
              <a:rPr lang="en-US" altLang="zh-CN" dirty="0"/>
              <a:t>		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精准营销深入洞察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3733800" algn="l"/>
              </a:tabLst>
            </a:pPr>
            <a:r>
              <a:rPr lang="en-US" altLang="zh-CN" dirty="0"/>
              <a:t>	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2400" y="381000"/>
            <a:ext cx="7950200" cy="534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什么是大数据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6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维基百科：“大数据是指无法在一定时间内用常规软件工具对其内容进行抓取、管理和处理的数据集合”</a:t>
            </a:r>
          </a:p>
          <a:p>
            <a:pPr>
              <a:lnSpc>
                <a:spcPts val="15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6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IDC：一般会涉及2种以上数据形式，数据量100T以上，且是高速、实时数据流；或者从小数据开始，但数据每年增长60%</a:t>
            </a:r>
          </a:p>
          <a:p>
            <a:pPr>
              <a:lnSpc>
                <a:spcPts val="15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163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Gartner：大数据的四个V：Volume、Variety、Velocity、Value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Volume：数据量巨大</a:t>
            </a:r>
          </a:p>
          <a:p>
            <a:pPr>
              <a:lnSpc>
                <a:spcPts val="20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集中储存/集中计算已经无法处理</a:t>
            </a:r>
          </a:p>
          <a:p>
            <a:pPr>
              <a:lnSpc>
                <a:spcPts val="14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巨大的数据量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Variety：种类和来源多样化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日志/图片/视频/文档/地理位置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Velocity：分析处理速度快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海量数据的及时有效分析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Value：价值密度低，商业价值高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大量的不相关信息的进行复杂深度</a:t>
            </a:r>
          </a:p>
          <a:p>
            <a:pPr>
              <a:lnSpc>
                <a:spcPts val="1400"/>
              </a:lnSpc>
              <a:tabLst>
                <a:tab pos="406400" algn="l"/>
                <a:tab pos="457200" algn="l"/>
                <a:tab pos="495300" algn="l"/>
                <a:tab pos="508000" algn="l"/>
                <a:tab pos="533400" algn="l"/>
                <a:tab pos="609600" algn="l"/>
                <a:tab pos="622300" algn="l"/>
              </a:tabLst>
            </a:pPr>
            <a:r>
              <a:rPr lang="en-US" altLang="zh-CN" dirty="0"/>
              <a:t>							</a:t>
            </a: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分析，深挖价值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34895" y="1412747"/>
            <a:ext cx="5326380" cy="2592323"/>
          </a:xfrm>
          <a:custGeom>
            <a:avLst/>
            <a:gdLst>
              <a:gd name="connsiteX0" fmla="*/ 0 w 5326380"/>
              <a:gd name="connsiteY0" fmla="*/ 2592323 h 2592323"/>
              <a:gd name="connsiteX1" fmla="*/ 5326380 w 5326380"/>
              <a:gd name="connsiteY1" fmla="*/ 2592323 h 2592323"/>
              <a:gd name="connsiteX2" fmla="*/ 5326380 w 5326380"/>
              <a:gd name="connsiteY2" fmla="*/ 0 h 2592323"/>
              <a:gd name="connsiteX3" fmla="*/ 0 w 5326380"/>
              <a:gd name="connsiteY3" fmla="*/ 0 h 2592323"/>
              <a:gd name="connsiteX4" fmla="*/ 0 w 5326380"/>
              <a:gd name="connsiteY4" fmla="*/ 2592323 h 2592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26380" h="2592323">
                <a:moveTo>
                  <a:pt x="0" y="2592323"/>
                </a:moveTo>
                <a:lnTo>
                  <a:pt x="5326380" y="2592323"/>
                </a:lnTo>
                <a:lnTo>
                  <a:pt x="5326380" y="0"/>
                </a:lnTo>
                <a:lnTo>
                  <a:pt x="0" y="0"/>
                </a:lnTo>
                <a:lnTo>
                  <a:pt x="0" y="2592323"/>
                </a:lnTo>
              </a:path>
            </a:pathLst>
          </a:custGeom>
          <a:solidFill>
            <a:srgbClr val="C2E0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1397000"/>
            <a:ext cx="5359400" cy="261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2400" y="393700"/>
            <a:ext cx="8313173" cy="5778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0" algn="l"/>
                <a:tab pos="330200" algn="l"/>
              </a:tabLst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海量数据－人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在web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2.0的时代，人们从信息的被动接受者变成了主动创造者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1. 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全球每秒钟</a:t>
            </a:r>
            <a:r>
              <a:rPr lang="zh-CN" altLang="en-US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百</a:t>
            </a: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万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封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电子邮件，一分钟读一篇的话，足够一个人昼夜不息的读5.5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年…</a:t>
            </a:r>
          </a:p>
          <a:p>
            <a:pPr>
              <a:lnSpc>
                <a:spcPts val="19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2. 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Youtube</a:t>
            </a:r>
            <a:r>
              <a:rPr lang="zh-CN" altLang="en-US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每天有几万小时的视频上传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，足够一个人昼夜不息的观看3.3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年</a:t>
            </a:r>
          </a:p>
          <a:p>
            <a:pPr>
              <a:lnSpc>
                <a:spcPts val="19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3. 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推特上每天发布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千万</a:t>
            </a:r>
            <a:r>
              <a:rPr lang="en-US" altLang="zh-CN" sz="1403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条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消息，假设10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秒钟浏览一条信息，这些消息足够一个人昼夜不息的浏览16</a:t>
            </a:r>
          </a:p>
          <a:p>
            <a:pPr>
              <a:lnSpc>
                <a:spcPts val="16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年</a:t>
            </a:r>
          </a:p>
          <a:p>
            <a:pPr>
              <a:lnSpc>
                <a:spcPts val="16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4. 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每天</a:t>
            </a:r>
            <a:r>
              <a:rPr lang="zh-CN" altLang="en-US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淘宝和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亚马逊上将产生</a:t>
            </a:r>
            <a:r>
              <a:rPr lang="zh-CN" altLang="en-US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千万</a:t>
            </a:r>
            <a:r>
              <a:rPr lang="en-US" altLang="zh-CN" sz="1403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笔</a:t>
            </a:r>
            <a:r>
              <a:rPr lang="en-US" altLang="zh-CN" sz="1403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订单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  <a:p>
            <a:pPr>
              <a:lnSpc>
                <a:spcPts val="19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5.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移动互联网使用者发送和接收的数据高达</a:t>
            </a: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1.3EB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…</a:t>
            </a:r>
          </a:p>
          <a:p>
            <a:pPr>
              <a:lnSpc>
                <a:spcPts val="1900"/>
              </a:lnSpc>
              <a:tabLst>
                <a:tab pos="254000" algn="l"/>
                <a:tab pos="330200" algn="l"/>
              </a:tabLst>
            </a:pPr>
            <a:r>
              <a:rPr lang="en-US" altLang="zh-CN" dirty="0"/>
              <a:t>	6.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Google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上每天需要处理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24PB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的数据…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1518" y="3799078"/>
            <a:ext cx="1814067" cy="1337055"/>
          </a:xfrm>
          <a:custGeom>
            <a:avLst/>
            <a:gdLst>
              <a:gd name="connsiteX0" fmla="*/ 6350 w 1814067"/>
              <a:gd name="connsiteY0" fmla="*/ 1330705 h 1337055"/>
              <a:gd name="connsiteX1" fmla="*/ 1807717 w 1814067"/>
              <a:gd name="connsiteY1" fmla="*/ 1330705 h 1337055"/>
              <a:gd name="connsiteX2" fmla="*/ 1807717 w 1814067"/>
              <a:gd name="connsiteY2" fmla="*/ 6350 h 1337055"/>
              <a:gd name="connsiteX3" fmla="*/ 6350 w 1814067"/>
              <a:gd name="connsiteY3" fmla="*/ 6350 h 1337055"/>
              <a:gd name="connsiteX4" fmla="*/ 6350 w 1814067"/>
              <a:gd name="connsiteY4" fmla="*/ 1330705 h 1337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4067" h="1337055">
                <a:moveTo>
                  <a:pt x="6350" y="1330705"/>
                </a:moveTo>
                <a:lnTo>
                  <a:pt x="1807717" y="1330705"/>
                </a:lnTo>
                <a:lnTo>
                  <a:pt x="1807717" y="6350"/>
                </a:lnTo>
                <a:lnTo>
                  <a:pt x="6350" y="6350"/>
                </a:lnTo>
                <a:lnTo>
                  <a:pt x="6350" y="13307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FF33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21026" y="3799078"/>
            <a:ext cx="1812544" cy="1337055"/>
          </a:xfrm>
          <a:custGeom>
            <a:avLst/>
            <a:gdLst>
              <a:gd name="connsiteX0" fmla="*/ 6350 w 1812544"/>
              <a:gd name="connsiteY0" fmla="*/ 1330705 h 1337055"/>
              <a:gd name="connsiteX1" fmla="*/ 1806194 w 1812544"/>
              <a:gd name="connsiteY1" fmla="*/ 1330705 h 1337055"/>
              <a:gd name="connsiteX2" fmla="*/ 1806194 w 1812544"/>
              <a:gd name="connsiteY2" fmla="*/ 6350 h 1337055"/>
              <a:gd name="connsiteX3" fmla="*/ 6350 w 1812544"/>
              <a:gd name="connsiteY3" fmla="*/ 6350 h 1337055"/>
              <a:gd name="connsiteX4" fmla="*/ 6350 w 1812544"/>
              <a:gd name="connsiteY4" fmla="*/ 1330705 h 1337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1337055">
                <a:moveTo>
                  <a:pt x="6350" y="1330705"/>
                </a:moveTo>
                <a:lnTo>
                  <a:pt x="1806194" y="1330705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13307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FF33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37278" y="3794505"/>
            <a:ext cx="1885695" cy="844803"/>
          </a:xfrm>
          <a:custGeom>
            <a:avLst/>
            <a:gdLst>
              <a:gd name="connsiteX0" fmla="*/ 6350 w 1885695"/>
              <a:gd name="connsiteY0" fmla="*/ 838453 h 844803"/>
              <a:gd name="connsiteX1" fmla="*/ 1879345 w 1885695"/>
              <a:gd name="connsiteY1" fmla="*/ 838453 h 844803"/>
              <a:gd name="connsiteX2" fmla="*/ 1879345 w 1885695"/>
              <a:gd name="connsiteY2" fmla="*/ 6350 h 844803"/>
              <a:gd name="connsiteX3" fmla="*/ 6350 w 1885695"/>
              <a:gd name="connsiteY3" fmla="*/ 6350 h 844803"/>
              <a:gd name="connsiteX4" fmla="*/ 6350 w 1885695"/>
              <a:gd name="connsiteY4" fmla="*/ 838453 h 844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5695" h="844803">
                <a:moveTo>
                  <a:pt x="6350" y="838453"/>
                </a:moveTo>
                <a:lnTo>
                  <a:pt x="1879345" y="838453"/>
                </a:lnTo>
                <a:lnTo>
                  <a:pt x="1879345" y="6350"/>
                </a:lnTo>
                <a:lnTo>
                  <a:pt x="6350" y="6350"/>
                </a:lnTo>
                <a:lnTo>
                  <a:pt x="6350" y="8384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FF33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98309" y="3794505"/>
            <a:ext cx="1812544" cy="1090167"/>
          </a:xfrm>
          <a:custGeom>
            <a:avLst/>
            <a:gdLst>
              <a:gd name="connsiteX0" fmla="*/ 6350 w 1812544"/>
              <a:gd name="connsiteY0" fmla="*/ 1083817 h 1090167"/>
              <a:gd name="connsiteX1" fmla="*/ 1806194 w 1812544"/>
              <a:gd name="connsiteY1" fmla="*/ 1083817 h 1090167"/>
              <a:gd name="connsiteX2" fmla="*/ 1806194 w 1812544"/>
              <a:gd name="connsiteY2" fmla="*/ 6350 h 1090167"/>
              <a:gd name="connsiteX3" fmla="*/ 6350 w 1812544"/>
              <a:gd name="connsiteY3" fmla="*/ 6350 h 1090167"/>
              <a:gd name="connsiteX4" fmla="*/ 6350 w 1812544"/>
              <a:gd name="connsiteY4" fmla="*/ 1083817 h 1090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544" h="1090167">
                <a:moveTo>
                  <a:pt x="6350" y="1083817"/>
                </a:moveTo>
                <a:lnTo>
                  <a:pt x="1806194" y="1083817"/>
                </a:lnTo>
                <a:lnTo>
                  <a:pt x="1806194" y="6350"/>
                </a:lnTo>
                <a:lnTo>
                  <a:pt x="6350" y="6350"/>
                </a:lnTo>
                <a:lnTo>
                  <a:pt x="6350" y="10838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FF33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7868" y="5541264"/>
            <a:ext cx="8279892" cy="338328"/>
          </a:xfrm>
          <a:custGeom>
            <a:avLst/>
            <a:gdLst>
              <a:gd name="connsiteX0" fmla="*/ 0 w 8279892"/>
              <a:gd name="connsiteY0" fmla="*/ 338327 h 338328"/>
              <a:gd name="connsiteX1" fmla="*/ 8279891 w 8279892"/>
              <a:gd name="connsiteY1" fmla="*/ 338327 h 338328"/>
              <a:gd name="connsiteX2" fmla="*/ 8279891 w 8279892"/>
              <a:gd name="connsiteY2" fmla="*/ 0 h 338328"/>
              <a:gd name="connsiteX3" fmla="*/ 0 w 8279892"/>
              <a:gd name="connsiteY3" fmla="*/ 0 h 338328"/>
              <a:gd name="connsiteX4" fmla="*/ 0 w 8279892"/>
              <a:gd name="connsiteY4" fmla="*/ 338327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79892" h="338328">
                <a:moveTo>
                  <a:pt x="0" y="338327"/>
                </a:moveTo>
                <a:lnTo>
                  <a:pt x="8279891" y="338327"/>
                </a:lnTo>
                <a:lnTo>
                  <a:pt x="8279891" y="0"/>
                </a:lnTo>
                <a:lnTo>
                  <a:pt x="0" y="0"/>
                </a:lnTo>
                <a:lnTo>
                  <a:pt x="0" y="338327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08100"/>
            <a:ext cx="1841500" cy="2197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0" y="1295400"/>
            <a:ext cx="1854200" cy="2235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0100" y="1244600"/>
            <a:ext cx="1955800" cy="2336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69100" y="1295400"/>
            <a:ext cx="1854200" cy="2235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9700" y="165100"/>
            <a:ext cx="2165657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海量数据－机器</a:t>
            </a:r>
            <a:endParaRPr lang="en-US" altLang="zh-CN" sz="2400" b="1" dirty="0">
              <a:solidFill>
                <a:srgbClr val="C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58800" y="3873500"/>
            <a:ext cx="15494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Boeing：飞机每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个引擎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3分钟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产生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1TB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数据，波音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787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6小时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飞行产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生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240TB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17800" y="3873500"/>
            <a:ext cx="15621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CERN：大型强子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对撞产生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1PB/s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SKA：2015年存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储需要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1EB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724400" y="3924300"/>
            <a:ext cx="1612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云化IDC建设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催生了数据大集中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896100" y="3860800"/>
            <a:ext cx="15240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Facebook：每天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产生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50TB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的日志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数据，衍生分析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数据超过</a:t>
            </a:r>
            <a:r>
              <a:rPr lang="en-US" altLang="zh-CN" sz="1596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100TB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8800" y="5575300"/>
            <a:ext cx="7912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“机器制造”和“人工制造”共同贡献了海量数据，集中式的数据中心建设加速数据集中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6595" y="2845307"/>
            <a:ext cx="1284732" cy="275844"/>
          </a:xfrm>
          <a:custGeom>
            <a:avLst/>
            <a:gdLst>
              <a:gd name="connsiteX0" fmla="*/ 0 w 1284732"/>
              <a:gd name="connsiteY0" fmla="*/ 275844 h 275844"/>
              <a:gd name="connsiteX1" fmla="*/ 1284731 w 1284732"/>
              <a:gd name="connsiteY1" fmla="*/ 275844 h 275844"/>
              <a:gd name="connsiteX2" fmla="*/ 1284731 w 1284732"/>
              <a:gd name="connsiteY2" fmla="*/ 0 h 275844"/>
              <a:gd name="connsiteX3" fmla="*/ 0 w 1284732"/>
              <a:gd name="connsiteY3" fmla="*/ 0 h 275844"/>
              <a:gd name="connsiteX4" fmla="*/ 0 w 1284732"/>
              <a:gd name="connsiteY4" fmla="*/ 275844 h 275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4732" h="275844">
                <a:moveTo>
                  <a:pt x="0" y="275844"/>
                </a:moveTo>
                <a:lnTo>
                  <a:pt x="1284731" y="275844"/>
                </a:lnTo>
                <a:lnTo>
                  <a:pt x="1284731" y="0"/>
                </a:lnTo>
                <a:lnTo>
                  <a:pt x="0" y="0"/>
                </a:lnTo>
                <a:lnTo>
                  <a:pt x="0" y="275844"/>
                </a:lnTo>
              </a:path>
            </a:pathLst>
          </a:custGeom>
          <a:solidFill>
            <a:srgbClr val="EC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0245" y="2838957"/>
            <a:ext cx="1297432" cy="288544"/>
          </a:xfrm>
          <a:custGeom>
            <a:avLst/>
            <a:gdLst>
              <a:gd name="connsiteX0" fmla="*/ 6350 w 1297432"/>
              <a:gd name="connsiteY0" fmla="*/ 282194 h 288544"/>
              <a:gd name="connsiteX1" fmla="*/ 1291081 w 1297432"/>
              <a:gd name="connsiteY1" fmla="*/ 282194 h 288544"/>
              <a:gd name="connsiteX2" fmla="*/ 1291081 w 1297432"/>
              <a:gd name="connsiteY2" fmla="*/ 6350 h 288544"/>
              <a:gd name="connsiteX3" fmla="*/ 6350 w 1297432"/>
              <a:gd name="connsiteY3" fmla="*/ 6350 h 288544"/>
              <a:gd name="connsiteX4" fmla="*/ 6350 w 1297432"/>
              <a:gd name="connsiteY4" fmla="*/ 282194 h 288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7432" h="288544">
                <a:moveTo>
                  <a:pt x="6350" y="282194"/>
                </a:moveTo>
                <a:lnTo>
                  <a:pt x="1291081" y="282194"/>
                </a:lnTo>
                <a:lnTo>
                  <a:pt x="1291081" y="6350"/>
                </a:lnTo>
                <a:lnTo>
                  <a:pt x="6350" y="6350"/>
                </a:lnTo>
                <a:lnTo>
                  <a:pt x="6350" y="2821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261859" y="1388363"/>
            <a:ext cx="1630680" cy="1644396"/>
          </a:xfrm>
          <a:custGeom>
            <a:avLst/>
            <a:gdLst>
              <a:gd name="connsiteX0" fmla="*/ 0 w 1630680"/>
              <a:gd name="connsiteY0" fmla="*/ 1644396 h 1644396"/>
              <a:gd name="connsiteX1" fmla="*/ 1630680 w 1630680"/>
              <a:gd name="connsiteY1" fmla="*/ 1644396 h 1644396"/>
              <a:gd name="connsiteX2" fmla="*/ 1630680 w 1630680"/>
              <a:gd name="connsiteY2" fmla="*/ 0 h 1644396"/>
              <a:gd name="connsiteX3" fmla="*/ 0 w 1630680"/>
              <a:gd name="connsiteY3" fmla="*/ 0 h 1644396"/>
              <a:gd name="connsiteX4" fmla="*/ 0 w 1630680"/>
              <a:gd name="connsiteY4" fmla="*/ 1644396 h 1644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680" h="1644396">
                <a:moveTo>
                  <a:pt x="0" y="1644396"/>
                </a:moveTo>
                <a:lnTo>
                  <a:pt x="1630680" y="1644396"/>
                </a:lnTo>
                <a:lnTo>
                  <a:pt x="1630680" y="0"/>
                </a:lnTo>
                <a:lnTo>
                  <a:pt x="0" y="0"/>
                </a:lnTo>
                <a:lnTo>
                  <a:pt x="0" y="1644396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254240" y="1380744"/>
            <a:ext cx="1645920" cy="1659636"/>
          </a:xfrm>
          <a:custGeom>
            <a:avLst/>
            <a:gdLst>
              <a:gd name="connsiteX0" fmla="*/ 7619 w 1645920"/>
              <a:gd name="connsiteY0" fmla="*/ 1652016 h 1659636"/>
              <a:gd name="connsiteX1" fmla="*/ 1638300 w 1645920"/>
              <a:gd name="connsiteY1" fmla="*/ 1652016 h 1659636"/>
              <a:gd name="connsiteX2" fmla="*/ 1638300 w 1645920"/>
              <a:gd name="connsiteY2" fmla="*/ 7619 h 1659636"/>
              <a:gd name="connsiteX3" fmla="*/ 7619 w 1645920"/>
              <a:gd name="connsiteY3" fmla="*/ 7619 h 1659636"/>
              <a:gd name="connsiteX4" fmla="*/ 7619 w 1645920"/>
              <a:gd name="connsiteY4" fmla="*/ 1652016 h 1659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5920" h="1659636">
                <a:moveTo>
                  <a:pt x="7619" y="1652016"/>
                </a:moveTo>
                <a:lnTo>
                  <a:pt x="1638300" y="1652016"/>
                </a:lnTo>
                <a:lnTo>
                  <a:pt x="1638300" y="7619"/>
                </a:lnTo>
                <a:lnTo>
                  <a:pt x="7619" y="7619"/>
                </a:lnTo>
                <a:lnTo>
                  <a:pt x="7619" y="165201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87768" y="4413503"/>
            <a:ext cx="1559052" cy="867155"/>
          </a:xfrm>
          <a:custGeom>
            <a:avLst/>
            <a:gdLst>
              <a:gd name="connsiteX0" fmla="*/ 0 w 1559052"/>
              <a:gd name="connsiteY0" fmla="*/ 867155 h 867155"/>
              <a:gd name="connsiteX1" fmla="*/ 1559051 w 1559052"/>
              <a:gd name="connsiteY1" fmla="*/ 867155 h 867155"/>
              <a:gd name="connsiteX2" fmla="*/ 1559051 w 1559052"/>
              <a:gd name="connsiteY2" fmla="*/ 0 h 867155"/>
              <a:gd name="connsiteX3" fmla="*/ 0 w 1559052"/>
              <a:gd name="connsiteY3" fmla="*/ 0 h 867155"/>
              <a:gd name="connsiteX4" fmla="*/ 0 w 1559052"/>
              <a:gd name="connsiteY4" fmla="*/ 867155 h 86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59052" h="867155">
                <a:moveTo>
                  <a:pt x="0" y="867155"/>
                </a:moveTo>
                <a:lnTo>
                  <a:pt x="1559051" y="867155"/>
                </a:lnTo>
                <a:lnTo>
                  <a:pt x="1559051" y="0"/>
                </a:lnTo>
                <a:lnTo>
                  <a:pt x="0" y="0"/>
                </a:lnTo>
                <a:lnTo>
                  <a:pt x="0" y="867155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80148" y="4405883"/>
            <a:ext cx="1574292" cy="882395"/>
          </a:xfrm>
          <a:custGeom>
            <a:avLst/>
            <a:gdLst>
              <a:gd name="connsiteX0" fmla="*/ 7619 w 1574292"/>
              <a:gd name="connsiteY0" fmla="*/ 874776 h 882395"/>
              <a:gd name="connsiteX1" fmla="*/ 1566671 w 1574292"/>
              <a:gd name="connsiteY1" fmla="*/ 874776 h 882395"/>
              <a:gd name="connsiteX2" fmla="*/ 1566671 w 1574292"/>
              <a:gd name="connsiteY2" fmla="*/ 7620 h 882395"/>
              <a:gd name="connsiteX3" fmla="*/ 7619 w 1574292"/>
              <a:gd name="connsiteY3" fmla="*/ 7620 h 882395"/>
              <a:gd name="connsiteX4" fmla="*/ 7619 w 1574292"/>
              <a:gd name="connsiteY4" fmla="*/ 874776 h 882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4292" h="882395">
                <a:moveTo>
                  <a:pt x="7619" y="874776"/>
                </a:moveTo>
                <a:lnTo>
                  <a:pt x="1566671" y="874776"/>
                </a:lnTo>
                <a:lnTo>
                  <a:pt x="1566671" y="7620"/>
                </a:lnTo>
                <a:lnTo>
                  <a:pt x="7619" y="7620"/>
                </a:lnTo>
                <a:lnTo>
                  <a:pt x="7619" y="8747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2315" y="3445764"/>
            <a:ext cx="1213103" cy="309371"/>
          </a:xfrm>
          <a:custGeom>
            <a:avLst/>
            <a:gdLst>
              <a:gd name="connsiteX0" fmla="*/ 0 w 1213103"/>
              <a:gd name="connsiteY0" fmla="*/ 309371 h 309371"/>
              <a:gd name="connsiteX1" fmla="*/ 1213103 w 1213103"/>
              <a:gd name="connsiteY1" fmla="*/ 309371 h 309371"/>
              <a:gd name="connsiteX2" fmla="*/ 1213103 w 1213103"/>
              <a:gd name="connsiteY2" fmla="*/ 0 h 309371"/>
              <a:gd name="connsiteX3" fmla="*/ 0 w 1213103"/>
              <a:gd name="connsiteY3" fmla="*/ 0 h 309371"/>
              <a:gd name="connsiteX4" fmla="*/ 0 w 1213103"/>
              <a:gd name="connsiteY4" fmla="*/ 309371 h 3093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3103" h="309371">
                <a:moveTo>
                  <a:pt x="0" y="309371"/>
                </a:moveTo>
                <a:lnTo>
                  <a:pt x="1213103" y="309371"/>
                </a:lnTo>
                <a:lnTo>
                  <a:pt x="1213103" y="0"/>
                </a:lnTo>
                <a:lnTo>
                  <a:pt x="0" y="0"/>
                </a:lnTo>
                <a:lnTo>
                  <a:pt x="0" y="309371"/>
                </a:lnTo>
              </a:path>
            </a:pathLst>
          </a:custGeom>
          <a:solidFill>
            <a:srgbClr val="A100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2315" y="3808476"/>
            <a:ext cx="1213103" cy="306323"/>
          </a:xfrm>
          <a:custGeom>
            <a:avLst/>
            <a:gdLst>
              <a:gd name="connsiteX0" fmla="*/ 0 w 1213103"/>
              <a:gd name="connsiteY0" fmla="*/ 306323 h 306323"/>
              <a:gd name="connsiteX1" fmla="*/ 1213103 w 1213103"/>
              <a:gd name="connsiteY1" fmla="*/ 306323 h 306323"/>
              <a:gd name="connsiteX2" fmla="*/ 1213103 w 1213103"/>
              <a:gd name="connsiteY2" fmla="*/ 0 h 306323"/>
              <a:gd name="connsiteX3" fmla="*/ 0 w 1213103"/>
              <a:gd name="connsiteY3" fmla="*/ 0 h 306323"/>
              <a:gd name="connsiteX4" fmla="*/ 0 w 1213103"/>
              <a:gd name="connsiteY4" fmla="*/ 306323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3103" h="306323">
                <a:moveTo>
                  <a:pt x="0" y="306323"/>
                </a:moveTo>
                <a:lnTo>
                  <a:pt x="1213103" y="306323"/>
                </a:lnTo>
                <a:lnTo>
                  <a:pt x="1213103" y="0"/>
                </a:lnTo>
                <a:lnTo>
                  <a:pt x="0" y="0"/>
                </a:lnTo>
                <a:lnTo>
                  <a:pt x="0" y="306323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2315" y="4168140"/>
            <a:ext cx="1213103" cy="306323"/>
          </a:xfrm>
          <a:custGeom>
            <a:avLst/>
            <a:gdLst>
              <a:gd name="connsiteX0" fmla="*/ 0 w 1213103"/>
              <a:gd name="connsiteY0" fmla="*/ 306323 h 306323"/>
              <a:gd name="connsiteX1" fmla="*/ 1213103 w 1213103"/>
              <a:gd name="connsiteY1" fmla="*/ 306323 h 306323"/>
              <a:gd name="connsiteX2" fmla="*/ 1213103 w 1213103"/>
              <a:gd name="connsiteY2" fmla="*/ 0 h 306323"/>
              <a:gd name="connsiteX3" fmla="*/ 0 w 1213103"/>
              <a:gd name="connsiteY3" fmla="*/ 0 h 306323"/>
              <a:gd name="connsiteX4" fmla="*/ 0 w 1213103"/>
              <a:gd name="connsiteY4" fmla="*/ 306323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3103" h="306323">
                <a:moveTo>
                  <a:pt x="0" y="306323"/>
                </a:moveTo>
                <a:lnTo>
                  <a:pt x="1213103" y="306323"/>
                </a:lnTo>
                <a:lnTo>
                  <a:pt x="1213103" y="0"/>
                </a:lnTo>
                <a:lnTo>
                  <a:pt x="0" y="0"/>
                </a:lnTo>
                <a:lnTo>
                  <a:pt x="0" y="306323"/>
                </a:lnTo>
              </a:path>
            </a:pathLst>
          </a:custGeom>
          <a:solidFill>
            <a:srgbClr val="00B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138172" y="1088136"/>
            <a:ext cx="51815" cy="2250947"/>
          </a:xfrm>
          <a:custGeom>
            <a:avLst/>
            <a:gdLst>
              <a:gd name="connsiteX0" fmla="*/ 12954 w 51815"/>
              <a:gd name="connsiteY0" fmla="*/ 12953 h 2250947"/>
              <a:gd name="connsiteX1" fmla="*/ 23622 w 51815"/>
              <a:gd name="connsiteY1" fmla="*/ 2237993 h 2250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250947">
                <a:moveTo>
                  <a:pt x="12954" y="12953"/>
                </a:moveTo>
                <a:lnTo>
                  <a:pt x="23622" y="2237993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904744" y="1088136"/>
            <a:ext cx="51815" cy="2314955"/>
          </a:xfrm>
          <a:custGeom>
            <a:avLst/>
            <a:gdLst>
              <a:gd name="connsiteX0" fmla="*/ 20573 w 51815"/>
              <a:gd name="connsiteY0" fmla="*/ 12953 h 2314955"/>
              <a:gd name="connsiteX1" fmla="*/ 12954 w 51815"/>
              <a:gd name="connsiteY1" fmla="*/ 2302002 h 2314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4955">
                <a:moveTo>
                  <a:pt x="20573" y="12953"/>
                </a:moveTo>
                <a:lnTo>
                  <a:pt x="12954" y="2302002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75304" y="1063752"/>
            <a:ext cx="51815" cy="2313431"/>
          </a:xfrm>
          <a:custGeom>
            <a:avLst/>
            <a:gdLst>
              <a:gd name="connsiteX0" fmla="*/ 20573 w 51815"/>
              <a:gd name="connsiteY0" fmla="*/ 12953 h 2313431"/>
              <a:gd name="connsiteX1" fmla="*/ 12953 w 51815"/>
              <a:gd name="connsiteY1" fmla="*/ 2300477 h 2313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3431">
                <a:moveTo>
                  <a:pt x="20573" y="12953"/>
                </a:moveTo>
                <a:lnTo>
                  <a:pt x="12953" y="230047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55008" y="1063752"/>
            <a:ext cx="51815" cy="2313431"/>
          </a:xfrm>
          <a:custGeom>
            <a:avLst/>
            <a:gdLst>
              <a:gd name="connsiteX0" fmla="*/ 20573 w 51815"/>
              <a:gd name="connsiteY0" fmla="*/ 12953 h 2313431"/>
              <a:gd name="connsiteX1" fmla="*/ 12953 w 51815"/>
              <a:gd name="connsiteY1" fmla="*/ 2300477 h 2313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3431">
                <a:moveTo>
                  <a:pt x="20573" y="12953"/>
                </a:moveTo>
                <a:lnTo>
                  <a:pt x="12953" y="230047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942332" y="1063752"/>
            <a:ext cx="51815" cy="2313431"/>
          </a:xfrm>
          <a:custGeom>
            <a:avLst/>
            <a:gdLst>
              <a:gd name="connsiteX0" fmla="*/ 20573 w 51815"/>
              <a:gd name="connsiteY0" fmla="*/ 12953 h 2313431"/>
              <a:gd name="connsiteX1" fmla="*/ 12953 w 51815"/>
              <a:gd name="connsiteY1" fmla="*/ 2300477 h 2313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3431">
                <a:moveTo>
                  <a:pt x="20573" y="12953"/>
                </a:moveTo>
                <a:lnTo>
                  <a:pt x="12953" y="230047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89092" y="1088136"/>
            <a:ext cx="51815" cy="2314955"/>
          </a:xfrm>
          <a:custGeom>
            <a:avLst/>
            <a:gdLst>
              <a:gd name="connsiteX0" fmla="*/ 20573 w 51815"/>
              <a:gd name="connsiteY0" fmla="*/ 12953 h 2314955"/>
              <a:gd name="connsiteX1" fmla="*/ 12953 w 51815"/>
              <a:gd name="connsiteY1" fmla="*/ 2302002 h 2314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4955">
                <a:moveTo>
                  <a:pt x="20573" y="12953"/>
                </a:moveTo>
                <a:lnTo>
                  <a:pt x="12953" y="2302002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67272" y="1063752"/>
            <a:ext cx="51815" cy="2313431"/>
          </a:xfrm>
          <a:custGeom>
            <a:avLst/>
            <a:gdLst>
              <a:gd name="connsiteX0" fmla="*/ 22097 w 51815"/>
              <a:gd name="connsiteY0" fmla="*/ 12953 h 2313431"/>
              <a:gd name="connsiteX1" fmla="*/ 12953 w 51815"/>
              <a:gd name="connsiteY1" fmla="*/ 2300477 h 2313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3431">
                <a:moveTo>
                  <a:pt x="22097" y="12953"/>
                </a:moveTo>
                <a:lnTo>
                  <a:pt x="12953" y="230047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46976" y="1063752"/>
            <a:ext cx="51815" cy="2313431"/>
          </a:xfrm>
          <a:custGeom>
            <a:avLst/>
            <a:gdLst>
              <a:gd name="connsiteX0" fmla="*/ 22097 w 51815"/>
              <a:gd name="connsiteY0" fmla="*/ 12953 h 2313431"/>
              <a:gd name="connsiteX1" fmla="*/ 12954 w 51815"/>
              <a:gd name="connsiteY1" fmla="*/ 2300477 h 2313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313431">
                <a:moveTo>
                  <a:pt x="22097" y="12953"/>
                </a:moveTo>
                <a:lnTo>
                  <a:pt x="12954" y="230047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56460" y="1754123"/>
            <a:ext cx="1469136" cy="309372"/>
          </a:xfrm>
          <a:custGeom>
            <a:avLst/>
            <a:gdLst>
              <a:gd name="connsiteX0" fmla="*/ 0 w 1469136"/>
              <a:gd name="connsiteY0" fmla="*/ 309372 h 309372"/>
              <a:gd name="connsiteX1" fmla="*/ 1469136 w 1469136"/>
              <a:gd name="connsiteY1" fmla="*/ 309372 h 309372"/>
              <a:gd name="connsiteX2" fmla="*/ 1469136 w 1469136"/>
              <a:gd name="connsiteY2" fmla="*/ 0 h 309372"/>
              <a:gd name="connsiteX3" fmla="*/ 0 w 1469136"/>
              <a:gd name="connsiteY3" fmla="*/ 0 h 309372"/>
              <a:gd name="connsiteX4" fmla="*/ 0 w 1469136"/>
              <a:gd name="connsiteY4" fmla="*/ 309372 h 309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9136" h="309372">
                <a:moveTo>
                  <a:pt x="0" y="309372"/>
                </a:moveTo>
                <a:lnTo>
                  <a:pt x="1469136" y="309372"/>
                </a:lnTo>
                <a:lnTo>
                  <a:pt x="1469136" y="0"/>
                </a:lnTo>
                <a:lnTo>
                  <a:pt x="0" y="0"/>
                </a:lnTo>
                <a:lnTo>
                  <a:pt x="0" y="309372"/>
                </a:lnTo>
              </a:path>
            </a:pathLst>
          </a:custGeom>
          <a:solidFill>
            <a:srgbClr val="00B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156460" y="2193035"/>
            <a:ext cx="804672" cy="278892"/>
          </a:xfrm>
          <a:custGeom>
            <a:avLst/>
            <a:gdLst>
              <a:gd name="connsiteX0" fmla="*/ 0 w 804672"/>
              <a:gd name="connsiteY0" fmla="*/ 278892 h 278892"/>
              <a:gd name="connsiteX1" fmla="*/ 804672 w 804672"/>
              <a:gd name="connsiteY1" fmla="*/ 278892 h 278892"/>
              <a:gd name="connsiteX2" fmla="*/ 804672 w 804672"/>
              <a:gd name="connsiteY2" fmla="*/ 0 h 278892"/>
              <a:gd name="connsiteX3" fmla="*/ 0 w 804672"/>
              <a:gd name="connsiteY3" fmla="*/ 0 h 278892"/>
              <a:gd name="connsiteX4" fmla="*/ 0 w 804672"/>
              <a:gd name="connsiteY4" fmla="*/ 278892 h 278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4672" h="278892">
                <a:moveTo>
                  <a:pt x="0" y="278892"/>
                </a:moveTo>
                <a:lnTo>
                  <a:pt x="804672" y="278892"/>
                </a:lnTo>
                <a:lnTo>
                  <a:pt x="804672" y="0"/>
                </a:lnTo>
                <a:lnTo>
                  <a:pt x="0" y="0"/>
                </a:lnTo>
                <a:lnTo>
                  <a:pt x="0" y="278892"/>
                </a:lnTo>
              </a:path>
            </a:pathLst>
          </a:custGeom>
          <a:solidFill>
            <a:srgbClr val="A100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161032" y="1242060"/>
            <a:ext cx="3336035" cy="309372"/>
          </a:xfrm>
          <a:custGeom>
            <a:avLst/>
            <a:gdLst>
              <a:gd name="connsiteX0" fmla="*/ 0 w 3336035"/>
              <a:gd name="connsiteY0" fmla="*/ 309372 h 309372"/>
              <a:gd name="connsiteX1" fmla="*/ 3336035 w 3336035"/>
              <a:gd name="connsiteY1" fmla="*/ 309372 h 309372"/>
              <a:gd name="connsiteX2" fmla="*/ 3336035 w 3336035"/>
              <a:gd name="connsiteY2" fmla="*/ 0 h 309372"/>
              <a:gd name="connsiteX3" fmla="*/ 0 w 3336035"/>
              <a:gd name="connsiteY3" fmla="*/ 0 h 309372"/>
              <a:gd name="connsiteX4" fmla="*/ 0 w 3336035"/>
              <a:gd name="connsiteY4" fmla="*/ 309372 h 309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36035" h="309372">
                <a:moveTo>
                  <a:pt x="0" y="309372"/>
                </a:moveTo>
                <a:lnTo>
                  <a:pt x="3336035" y="309372"/>
                </a:lnTo>
                <a:lnTo>
                  <a:pt x="3336035" y="0"/>
                </a:lnTo>
                <a:lnTo>
                  <a:pt x="0" y="0"/>
                </a:lnTo>
                <a:lnTo>
                  <a:pt x="0" y="309372"/>
                </a:lnTo>
              </a:path>
            </a:pathLst>
          </a:custGeom>
          <a:solidFill>
            <a:srgbClr val="00B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161032" y="2575560"/>
            <a:ext cx="4907279" cy="307848"/>
          </a:xfrm>
          <a:custGeom>
            <a:avLst/>
            <a:gdLst>
              <a:gd name="connsiteX0" fmla="*/ 0 w 4907279"/>
              <a:gd name="connsiteY0" fmla="*/ 307847 h 307848"/>
              <a:gd name="connsiteX1" fmla="*/ 4907279 w 4907279"/>
              <a:gd name="connsiteY1" fmla="*/ 307847 h 307848"/>
              <a:gd name="connsiteX2" fmla="*/ 4907279 w 4907279"/>
              <a:gd name="connsiteY2" fmla="*/ 0 h 307848"/>
              <a:gd name="connsiteX3" fmla="*/ 0 w 4907279"/>
              <a:gd name="connsiteY3" fmla="*/ 0 h 307848"/>
              <a:gd name="connsiteX4" fmla="*/ 0 w 4907279"/>
              <a:gd name="connsiteY4" fmla="*/ 307847 h 307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79" h="307848">
                <a:moveTo>
                  <a:pt x="0" y="307847"/>
                </a:moveTo>
                <a:lnTo>
                  <a:pt x="4907279" y="307847"/>
                </a:lnTo>
                <a:lnTo>
                  <a:pt x="4907279" y="0"/>
                </a:lnTo>
                <a:lnTo>
                  <a:pt x="0" y="0"/>
                </a:lnTo>
                <a:lnTo>
                  <a:pt x="0" y="307847"/>
                </a:lnTo>
              </a:path>
            </a:pathLst>
          </a:custGeom>
          <a:solidFill>
            <a:srgbClr val="00B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174748" y="2983992"/>
            <a:ext cx="3685032" cy="309372"/>
          </a:xfrm>
          <a:custGeom>
            <a:avLst/>
            <a:gdLst>
              <a:gd name="connsiteX0" fmla="*/ 0 w 3685032"/>
              <a:gd name="connsiteY0" fmla="*/ 309372 h 309372"/>
              <a:gd name="connsiteX1" fmla="*/ 3685031 w 3685032"/>
              <a:gd name="connsiteY1" fmla="*/ 309372 h 309372"/>
              <a:gd name="connsiteX2" fmla="*/ 3685031 w 3685032"/>
              <a:gd name="connsiteY2" fmla="*/ 0 h 309372"/>
              <a:gd name="connsiteX3" fmla="*/ 0 w 3685032"/>
              <a:gd name="connsiteY3" fmla="*/ 0 h 309372"/>
              <a:gd name="connsiteX4" fmla="*/ 0 w 3685032"/>
              <a:gd name="connsiteY4" fmla="*/ 309372 h 309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032" h="309372">
                <a:moveTo>
                  <a:pt x="0" y="309372"/>
                </a:moveTo>
                <a:lnTo>
                  <a:pt x="3685031" y="309372"/>
                </a:lnTo>
                <a:lnTo>
                  <a:pt x="3685031" y="0"/>
                </a:lnTo>
                <a:lnTo>
                  <a:pt x="0" y="0"/>
                </a:lnTo>
                <a:lnTo>
                  <a:pt x="0" y="309372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138172" y="3633216"/>
            <a:ext cx="51815" cy="2525267"/>
          </a:xfrm>
          <a:custGeom>
            <a:avLst/>
            <a:gdLst>
              <a:gd name="connsiteX0" fmla="*/ 12954 w 51815"/>
              <a:gd name="connsiteY0" fmla="*/ 12953 h 2525267"/>
              <a:gd name="connsiteX1" fmla="*/ 23622 w 51815"/>
              <a:gd name="connsiteY1" fmla="*/ 2512313 h 2525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25267">
                <a:moveTo>
                  <a:pt x="12954" y="12953"/>
                </a:moveTo>
                <a:lnTo>
                  <a:pt x="23622" y="2512313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903219" y="3633216"/>
            <a:ext cx="51815" cy="2596895"/>
          </a:xfrm>
          <a:custGeom>
            <a:avLst/>
            <a:gdLst>
              <a:gd name="connsiteX0" fmla="*/ 20574 w 51815"/>
              <a:gd name="connsiteY0" fmla="*/ 12953 h 2596895"/>
              <a:gd name="connsiteX1" fmla="*/ 12954 w 51815"/>
              <a:gd name="connsiteY1" fmla="*/ 2583941 h 2596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6895">
                <a:moveTo>
                  <a:pt x="20574" y="12953"/>
                </a:moveTo>
                <a:lnTo>
                  <a:pt x="12954" y="2583941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573780" y="3605784"/>
            <a:ext cx="51815" cy="2595372"/>
          </a:xfrm>
          <a:custGeom>
            <a:avLst/>
            <a:gdLst>
              <a:gd name="connsiteX0" fmla="*/ 20573 w 51815"/>
              <a:gd name="connsiteY0" fmla="*/ 12953 h 2595372"/>
              <a:gd name="connsiteX1" fmla="*/ 12953 w 51815"/>
              <a:gd name="connsiteY1" fmla="*/ 2582417 h 2595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5372">
                <a:moveTo>
                  <a:pt x="20573" y="12953"/>
                </a:moveTo>
                <a:lnTo>
                  <a:pt x="12953" y="258241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253484" y="3605784"/>
            <a:ext cx="51815" cy="2595372"/>
          </a:xfrm>
          <a:custGeom>
            <a:avLst/>
            <a:gdLst>
              <a:gd name="connsiteX0" fmla="*/ 20573 w 51815"/>
              <a:gd name="connsiteY0" fmla="*/ 12953 h 2595372"/>
              <a:gd name="connsiteX1" fmla="*/ 12953 w 51815"/>
              <a:gd name="connsiteY1" fmla="*/ 2582417 h 2595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5372">
                <a:moveTo>
                  <a:pt x="20573" y="12953"/>
                </a:moveTo>
                <a:lnTo>
                  <a:pt x="12953" y="258241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940808" y="3605784"/>
            <a:ext cx="51815" cy="2595372"/>
          </a:xfrm>
          <a:custGeom>
            <a:avLst/>
            <a:gdLst>
              <a:gd name="connsiteX0" fmla="*/ 20573 w 51815"/>
              <a:gd name="connsiteY0" fmla="*/ 12953 h 2595372"/>
              <a:gd name="connsiteX1" fmla="*/ 12953 w 51815"/>
              <a:gd name="connsiteY1" fmla="*/ 2582417 h 2595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5372">
                <a:moveTo>
                  <a:pt x="20573" y="12953"/>
                </a:moveTo>
                <a:lnTo>
                  <a:pt x="12953" y="258241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689092" y="3633216"/>
            <a:ext cx="51815" cy="2596895"/>
          </a:xfrm>
          <a:custGeom>
            <a:avLst/>
            <a:gdLst>
              <a:gd name="connsiteX0" fmla="*/ 20573 w 51815"/>
              <a:gd name="connsiteY0" fmla="*/ 12953 h 2596895"/>
              <a:gd name="connsiteX1" fmla="*/ 12953 w 51815"/>
              <a:gd name="connsiteY1" fmla="*/ 2583941 h 2596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6895">
                <a:moveTo>
                  <a:pt x="20573" y="12953"/>
                </a:moveTo>
                <a:lnTo>
                  <a:pt x="12953" y="2583941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6367272" y="3605784"/>
            <a:ext cx="51815" cy="2595372"/>
          </a:xfrm>
          <a:custGeom>
            <a:avLst/>
            <a:gdLst>
              <a:gd name="connsiteX0" fmla="*/ 22097 w 51815"/>
              <a:gd name="connsiteY0" fmla="*/ 12953 h 2595372"/>
              <a:gd name="connsiteX1" fmla="*/ 12953 w 51815"/>
              <a:gd name="connsiteY1" fmla="*/ 2582417 h 2595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5372">
                <a:moveTo>
                  <a:pt x="22097" y="12953"/>
                </a:moveTo>
                <a:lnTo>
                  <a:pt x="12953" y="258241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046976" y="3605784"/>
            <a:ext cx="51815" cy="2595372"/>
          </a:xfrm>
          <a:custGeom>
            <a:avLst/>
            <a:gdLst>
              <a:gd name="connsiteX0" fmla="*/ 22097 w 51815"/>
              <a:gd name="connsiteY0" fmla="*/ 12953 h 2595372"/>
              <a:gd name="connsiteX1" fmla="*/ 12954 w 51815"/>
              <a:gd name="connsiteY1" fmla="*/ 2582417 h 2595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5" h="2595372">
                <a:moveTo>
                  <a:pt x="22097" y="12953"/>
                </a:moveTo>
                <a:lnTo>
                  <a:pt x="12954" y="2582417"/>
                </a:lnTo>
              </a:path>
            </a:pathLst>
          </a:custGeom>
          <a:ln w="25400">
            <a:solidFill>
              <a:srgbClr val="DECA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156460" y="3686555"/>
            <a:ext cx="3582923" cy="199644"/>
          </a:xfrm>
          <a:custGeom>
            <a:avLst/>
            <a:gdLst>
              <a:gd name="connsiteX0" fmla="*/ 0 w 3582923"/>
              <a:gd name="connsiteY0" fmla="*/ 199644 h 199644"/>
              <a:gd name="connsiteX1" fmla="*/ 3582924 w 3582923"/>
              <a:gd name="connsiteY1" fmla="*/ 199644 h 199644"/>
              <a:gd name="connsiteX2" fmla="*/ 3582924 w 3582923"/>
              <a:gd name="connsiteY2" fmla="*/ 0 h 199644"/>
              <a:gd name="connsiteX3" fmla="*/ 0 w 3582923"/>
              <a:gd name="connsiteY3" fmla="*/ 0 h 199644"/>
              <a:gd name="connsiteX4" fmla="*/ 0 w 3582923"/>
              <a:gd name="connsiteY4" fmla="*/ 199644 h 199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2923" h="199644">
                <a:moveTo>
                  <a:pt x="0" y="199644"/>
                </a:moveTo>
                <a:lnTo>
                  <a:pt x="3582924" y="199644"/>
                </a:lnTo>
                <a:lnTo>
                  <a:pt x="3582924" y="0"/>
                </a:lnTo>
                <a:lnTo>
                  <a:pt x="0" y="0"/>
                </a:lnTo>
                <a:lnTo>
                  <a:pt x="0" y="199644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156460" y="3974591"/>
            <a:ext cx="2133599" cy="179832"/>
          </a:xfrm>
          <a:custGeom>
            <a:avLst/>
            <a:gdLst>
              <a:gd name="connsiteX0" fmla="*/ 0 w 2133599"/>
              <a:gd name="connsiteY0" fmla="*/ 179832 h 179832"/>
              <a:gd name="connsiteX1" fmla="*/ 2133599 w 2133599"/>
              <a:gd name="connsiteY1" fmla="*/ 179832 h 179832"/>
              <a:gd name="connsiteX2" fmla="*/ 2133599 w 2133599"/>
              <a:gd name="connsiteY2" fmla="*/ 0 h 179832"/>
              <a:gd name="connsiteX3" fmla="*/ 0 w 2133599"/>
              <a:gd name="connsiteY3" fmla="*/ 0 h 179832"/>
              <a:gd name="connsiteX4" fmla="*/ 0 w 2133599"/>
              <a:gd name="connsiteY4" fmla="*/ 179832 h 179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599" h="179832">
                <a:moveTo>
                  <a:pt x="0" y="179832"/>
                </a:moveTo>
                <a:lnTo>
                  <a:pt x="2133599" y="179832"/>
                </a:lnTo>
                <a:lnTo>
                  <a:pt x="2133599" y="0"/>
                </a:lnTo>
                <a:lnTo>
                  <a:pt x="0" y="0"/>
                </a:lnTo>
                <a:lnTo>
                  <a:pt x="0" y="179832"/>
                </a:lnTo>
              </a:path>
            </a:pathLst>
          </a:custGeom>
          <a:solidFill>
            <a:srgbClr val="A100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156460" y="5501640"/>
            <a:ext cx="2735580" cy="224028"/>
          </a:xfrm>
          <a:custGeom>
            <a:avLst/>
            <a:gdLst>
              <a:gd name="connsiteX0" fmla="*/ 0 w 2735580"/>
              <a:gd name="connsiteY0" fmla="*/ 224027 h 224028"/>
              <a:gd name="connsiteX1" fmla="*/ 2735580 w 2735580"/>
              <a:gd name="connsiteY1" fmla="*/ 224027 h 224028"/>
              <a:gd name="connsiteX2" fmla="*/ 2735580 w 2735580"/>
              <a:gd name="connsiteY2" fmla="*/ 0 h 224028"/>
              <a:gd name="connsiteX3" fmla="*/ 0 w 2735580"/>
              <a:gd name="connsiteY3" fmla="*/ 0 h 224028"/>
              <a:gd name="connsiteX4" fmla="*/ 0 w 2735580"/>
              <a:gd name="connsiteY4" fmla="*/ 224027 h 224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5580" h="224028">
                <a:moveTo>
                  <a:pt x="0" y="224027"/>
                </a:moveTo>
                <a:lnTo>
                  <a:pt x="2735580" y="224027"/>
                </a:lnTo>
                <a:lnTo>
                  <a:pt x="2735580" y="0"/>
                </a:lnTo>
                <a:lnTo>
                  <a:pt x="0" y="0"/>
                </a:lnTo>
                <a:lnTo>
                  <a:pt x="0" y="224027"/>
                </a:lnTo>
              </a:path>
            </a:pathLst>
          </a:custGeom>
          <a:solidFill>
            <a:srgbClr val="A100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161032" y="5820155"/>
            <a:ext cx="1040891" cy="269747"/>
          </a:xfrm>
          <a:custGeom>
            <a:avLst/>
            <a:gdLst>
              <a:gd name="connsiteX0" fmla="*/ 0 w 1040891"/>
              <a:gd name="connsiteY0" fmla="*/ 269747 h 269747"/>
              <a:gd name="connsiteX1" fmla="*/ 1040891 w 1040891"/>
              <a:gd name="connsiteY1" fmla="*/ 269747 h 269747"/>
              <a:gd name="connsiteX2" fmla="*/ 1040891 w 1040891"/>
              <a:gd name="connsiteY2" fmla="*/ 0 h 269747"/>
              <a:gd name="connsiteX3" fmla="*/ 0 w 1040891"/>
              <a:gd name="connsiteY3" fmla="*/ 0 h 269747"/>
              <a:gd name="connsiteX4" fmla="*/ 0 w 1040891"/>
              <a:gd name="connsiteY4" fmla="*/ 269747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891" h="269747">
                <a:moveTo>
                  <a:pt x="0" y="269747"/>
                </a:moveTo>
                <a:lnTo>
                  <a:pt x="1040891" y="269747"/>
                </a:lnTo>
                <a:lnTo>
                  <a:pt x="1040891" y="0"/>
                </a:lnTo>
                <a:lnTo>
                  <a:pt x="0" y="0"/>
                </a:lnTo>
                <a:lnTo>
                  <a:pt x="0" y="269747"/>
                </a:lnTo>
              </a:path>
            </a:pathLst>
          </a:custGeom>
          <a:solidFill>
            <a:srgbClr val="A100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161032" y="4245864"/>
            <a:ext cx="1827276" cy="269747"/>
          </a:xfrm>
          <a:custGeom>
            <a:avLst/>
            <a:gdLst>
              <a:gd name="connsiteX0" fmla="*/ 0 w 1827276"/>
              <a:gd name="connsiteY0" fmla="*/ 269747 h 269747"/>
              <a:gd name="connsiteX1" fmla="*/ 1827276 w 1827276"/>
              <a:gd name="connsiteY1" fmla="*/ 269747 h 269747"/>
              <a:gd name="connsiteX2" fmla="*/ 1827276 w 1827276"/>
              <a:gd name="connsiteY2" fmla="*/ 0 h 269747"/>
              <a:gd name="connsiteX3" fmla="*/ 0 w 1827276"/>
              <a:gd name="connsiteY3" fmla="*/ 0 h 269747"/>
              <a:gd name="connsiteX4" fmla="*/ 0 w 1827276"/>
              <a:gd name="connsiteY4" fmla="*/ 269747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7276" h="269747">
                <a:moveTo>
                  <a:pt x="0" y="269747"/>
                </a:moveTo>
                <a:lnTo>
                  <a:pt x="1827276" y="269747"/>
                </a:lnTo>
                <a:lnTo>
                  <a:pt x="1827276" y="0"/>
                </a:lnTo>
                <a:lnTo>
                  <a:pt x="0" y="0"/>
                </a:lnTo>
                <a:lnTo>
                  <a:pt x="0" y="269747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174748" y="4872228"/>
            <a:ext cx="1267968" cy="271271"/>
          </a:xfrm>
          <a:custGeom>
            <a:avLst/>
            <a:gdLst>
              <a:gd name="connsiteX0" fmla="*/ 0 w 1267968"/>
              <a:gd name="connsiteY0" fmla="*/ 271271 h 271271"/>
              <a:gd name="connsiteX1" fmla="*/ 1267967 w 1267968"/>
              <a:gd name="connsiteY1" fmla="*/ 271271 h 271271"/>
              <a:gd name="connsiteX2" fmla="*/ 1267967 w 1267968"/>
              <a:gd name="connsiteY2" fmla="*/ 0 h 271271"/>
              <a:gd name="connsiteX3" fmla="*/ 0 w 1267968"/>
              <a:gd name="connsiteY3" fmla="*/ 0 h 271271"/>
              <a:gd name="connsiteX4" fmla="*/ 0 w 1267968"/>
              <a:gd name="connsiteY4" fmla="*/ 271271 h 2712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968" h="271271">
                <a:moveTo>
                  <a:pt x="0" y="271271"/>
                </a:moveTo>
                <a:lnTo>
                  <a:pt x="1267967" y="271271"/>
                </a:lnTo>
                <a:lnTo>
                  <a:pt x="1267967" y="0"/>
                </a:lnTo>
                <a:lnTo>
                  <a:pt x="0" y="0"/>
                </a:lnTo>
                <a:lnTo>
                  <a:pt x="0" y="271271"/>
                </a:lnTo>
              </a:path>
            </a:pathLst>
          </a:custGeom>
          <a:solidFill>
            <a:srgbClr val="00B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525524" y="3371088"/>
            <a:ext cx="5411724" cy="2823971"/>
          </a:xfrm>
          <a:custGeom>
            <a:avLst/>
            <a:gdLst>
              <a:gd name="connsiteX0" fmla="*/ 9905 w 5411724"/>
              <a:gd name="connsiteY0" fmla="*/ 477265 h 2823971"/>
              <a:gd name="connsiteX1" fmla="*/ 477265 w 5411724"/>
              <a:gd name="connsiteY1" fmla="*/ 9905 h 2823971"/>
              <a:gd name="connsiteX2" fmla="*/ 4934458 w 5411724"/>
              <a:gd name="connsiteY2" fmla="*/ 9905 h 2823971"/>
              <a:gd name="connsiteX3" fmla="*/ 5401818 w 5411724"/>
              <a:gd name="connsiteY3" fmla="*/ 477265 h 2823971"/>
              <a:gd name="connsiteX4" fmla="*/ 5401818 w 5411724"/>
              <a:gd name="connsiteY4" fmla="*/ 2346693 h 2823971"/>
              <a:gd name="connsiteX5" fmla="*/ 4934458 w 5411724"/>
              <a:gd name="connsiteY5" fmla="*/ 2814065 h 2823971"/>
              <a:gd name="connsiteX6" fmla="*/ 477265 w 5411724"/>
              <a:gd name="connsiteY6" fmla="*/ 2814065 h 2823971"/>
              <a:gd name="connsiteX7" fmla="*/ 9905 w 5411724"/>
              <a:gd name="connsiteY7" fmla="*/ 2346693 h 2823971"/>
              <a:gd name="connsiteX8" fmla="*/ 9905 w 5411724"/>
              <a:gd name="connsiteY8" fmla="*/ 477265 h 2823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11724" h="2823971">
                <a:moveTo>
                  <a:pt x="9905" y="477265"/>
                </a:moveTo>
                <a:cubicBezTo>
                  <a:pt x="9905" y="219202"/>
                  <a:pt x="219202" y="9905"/>
                  <a:pt x="477265" y="9905"/>
                </a:cubicBezTo>
                <a:lnTo>
                  <a:pt x="4934458" y="9905"/>
                </a:lnTo>
                <a:cubicBezTo>
                  <a:pt x="5192521" y="9905"/>
                  <a:pt x="5401818" y="219202"/>
                  <a:pt x="5401818" y="477265"/>
                </a:cubicBezTo>
                <a:lnTo>
                  <a:pt x="5401818" y="2346693"/>
                </a:lnTo>
                <a:cubicBezTo>
                  <a:pt x="5401818" y="2604820"/>
                  <a:pt x="5192521" y="2814065"/>
                  <a:pt x="4934458" y="2814065"/>
                </a:cubicBezTo>
                <a:lnTo>
                  <a:pt x="477265" y="2814065"/>
                </a:lnTo>
                <a:cubicBezTo>
                  <a:pt x="219202" y="2814065"/>
                  <a:pt x="9905" y="2604820"/>
                  <a:pt x="9905" y="2346693"/>
                </a:cubicBezTo>
                <a:lnTo>
                  <a:pt x="9905" y="47726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09800" y="2247900"/>
            <a:ext cx="660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User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Profile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778000" y="4533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6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结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562100" y="4826000"/>
            <a:ext cx="381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信</a:t>
            </a:r>
            <a:r>
              <a:rPr lang="en-US" altLang="zh-CN" sz="1406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化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562100" y="5181600"/>
            <a:ext cx="381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营</a:t>
            </a:r>
            <a:r>
              <a:rPr lang="en-US" altLang="zh-CN" sz="1406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主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177800" y="152400"/>
            <a:ext cx="243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大数据的结构特征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279400" y="2882900"/>
            <a:ext cx="1092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平均1个P数据中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1562100" y="1778000"/>
            <a:ext cx="3810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（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例非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互结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联构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网化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公为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司主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7353300" y="1485900"/>
            <a:ext cx="14224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互联网：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Google,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百度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Facebook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,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Twitter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,新浪….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数据以非结构化处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理为主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378700" y="4483100"/>
            <a:ext cx="13081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在企业大数据中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，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仍然是以结构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化数据处理为主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673100" y="3517900"/>
            <a:ext cx="342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2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结构化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609600" y="38862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半结构化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609600" y="42418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非结构化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6756400" y="2971800"/>
            <a:ext cx="330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~35%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600700" y="1612900"/>
            <a:ext cx="6223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92100" algn="l"/>
              </a:tabLst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23%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~27%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311400" y="1371600"/>
            <a:ext cx="32004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内容（ITEM，图像、视频、文本)数据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sz="9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用户行为轨迹（个体）</a:t>
            </a:r>
          </a:p>
          <a:p>
            <a:pPr>
              <a:lnSpc>
                <a:spcPts val="7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		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~10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%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~5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%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			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社交网络数据（群体）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21个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历史详单查询</a:t>
            </a:r>
          </a:p>
          <a:p>
            <a:pPr>
              <a:lnSpc>
                <a:spcPts val="1000"/>
              </a:lnSpc>
              <a:tabLst>
                <a:tab pos="266700" algn="l"/>
                <a:tab pos="546100" algn="l"/>
                <a:tab pos="711200" algn="l"/>
                <a:tab pos="1219200" algn="l"/>
                <a:tab pos="1333500" algn="l"/>
                <a:tab pos="1727200" algn="l"/>
              </a:tabLst>
            </a:pPr>
            <a:r>
              <a:rPr lang="en-US" altLang="zh-CN" dirty="0"/>
              <a:t>		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Web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&amp;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Log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1562100" y="4292600"/>
            <a:ext cx="3810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（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例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电</a:t>
            </a:r>
            <a:r>
              <a:rPr lang="en-US" altLang="zh-CN" sz="1406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构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运</a:t>
            </a:r>
            <a:r>
              <a:rPr lang="en-US" altLang="zh-CN" sz="1406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为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商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FF9900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4279900" y="3949700"/>
            <a:ext cx="330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~15%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3098800" y="3708400"/>
            <a:ext cx="1689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网络XDR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(探针俘获后，含历史）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2730500" y="3987800"/>
            <a:ext cx="965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计费CDR(含历史）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2235200" y="5880100"/>
            <a:ext cx="876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CUBE和统一视图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3314700" y="5829300"/>
            <a:ext cx="254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~7%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5003800" y="5549900"/>
            <a:ext cx="330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~18%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5778500" y="3683000"/>
            <a:ext cx="355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~25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%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2159000" y="4343400"/>
            <a:ext cx="23622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互联网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Web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Page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&amp;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Log(含历史）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~13%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dirty="0"/>
              <a:t>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社交网络数据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~3%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dirty="0"/>
              <a:t>		</a:t>
            </a:r>
            <a:r>
              <a:rPr lang="en-US" altLang="zh-CN" sz="6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内容（图像、视频、文本)数据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~7%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dirty="0"/>
              <a:t>					</a:t>
            </a:r>
            <a:r>
              <a:rPr lang="en-US" altLang="zh-CN" sz="9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~12%</a:t>
            </a:r>
          </a:p>
          <a:p>
            <a:pPr>
              <a:lnSpc>
                <a:spcPts val="8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dirty="0"/>
              <a:t>			</a:t>
            </a:r>
            <a:r>
              <a:rPr lang="en-US" altLang="zh-CN" sz="803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主数据（三户 + 订购+ 接触 等 含历史</a:t>
            </a: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63500" algn="l"/>
                <a:tab pos="736600" algn="l"/>
                <a:tab pos="2044700" algn="l"/>
              </a:tabLst>
            </a:pPr>
            <a:r>
              <a:rPr lang="en-US" altLang="zh-CN" dirty="0"/>
              <a:t>				</a:t>
            </a:r>
            <a:r>
              <a:rPr lang="en-US" altLang="zh-CN" sz="900" b="1" dirty="0">
                <a:solidFill>
                  <a:srgbClr val="FFFFFF"/>
                </a:solidFill>
                <a:latin typeface="MS Shell Dlg" pitchFamily="18" charset="0"/>
                <a:cs typeface="MS Shell Dlg" pitchFamily="18" charset="0"/>
              </a:rPr>
              <a:t>分析汇总数据（含历史）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505702" y="2197354"/>
            <a:ext cx="408940" cy="617727"/>
          </a:xfrm>
          <a:custGeom>
            <a:avLst/>
            <a:gdLst>
              <a:gd name="connsiteX0" fmla="*/ 402590 w 408940"/>
              <a:gd name="connsiteY0" fmla="*/ 611377 h 617727"/>
              <a:gd name="connsiteX1" fmla="*/ 6350 w 408940"/>
              <a:gd name="connsiteY1" fmla="*/ 6350 h 617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940" h="617727">
                <a:moveTo>
                  <a:pt x="402590" y="611377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05702" y="2742945"/>
            <a:ext cx="425704" cy="329691"/>
          </a:xfrm>
          <a:custGeom>
            <a:avLst/>
            <a:gdLst>
              <a:gd name="connsiteX0" fmla="*/ 419354 w 425704"/>
              <a:gd name="connsiteY0" fmla="*/ 323342 h 329691"/>
              <a:gd name="connsiteX1" fmla="*/ 6350 w 425704"/>
              <a:gd name="connsiteY1" fmla="*/ 6350 h 329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704" h="329691">
                <a:moveTo>
                  <a:pt x="419354" y="3233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05702" y="3123945"/>
            <a:ext cx="408940" cy="111760"/>
          </a:xfrm>
          <a:custGeom>
            <a:avLst/>
            <a:gdLst>
              <a:gd name="connsiteX0" fmla="*/ 402590 w 408940"/>
              <a:gd name="connsiteY0" fmla="*/ 105410 h 111760"/>
              <a:gd name="connsiteX1" fmla="*/ 6350 w 408940"/>
              <a:gd name="connsiteY1" fmla="*/ 6350 h 111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940" h="111760">
                <a:moveTo>
                  <a:pt x="402590" y="10541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05702" y="3770121"/>
            <a:ext cx="408940" cy="617727"/>
          </a:xfrm>
          <a:custGeom>
            <a:avLst/>
            <a:gdLst>
              <a:gd name="connsiteX0" fmla="*/ 402590 w 408940"/>
              <a:gd name="connsiteY0" fmla="*/ 6350 h 617727"/>
              <a:gd name="connsiteX1" fmla="*/ 6350 w 408940"/>
              <a:gd name="connsiteY1" fmla="*/ 611378 h 617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940" h="617727">
                <a:moveTo>
                  <a:pt x="402590" y="6350"/>
                </a:moveTo>
                <a:lnTo>
                  <a:pt x="6350" y="611378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05702" y="3512565"/>
            <a:ext cx="425704" cy="328168"/>
          </a:xfrm>
          <a:custGeom>
            <a:avLst/>
            <a:gdLst>
              <a:gd name="connsiteX0" fmla="*/ 419354 w 425704"/>
              <a:gd name="connsiteY0" fmla="*/ 6350 h 328168"/>
              <a:gd name="connsiteX1" fmla="*/ 6350 w 425704"/>
              <a:gd name="connsiteY1" fmla="*/ 321818 h 328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704" h="328168">
                <a:moveTo>
                  <a:pt x="419354" y="6350"/>
                </a:moveTo>
                <a:lnTo>
                  <a:pt x="6350" y="321818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05702" y="3349497"/>
            <a:ext cx="408940" cy="113284"/>
          </a:xfrm>
          <a:custGeom>
            <a:avLst/>
            <a:gdLst>
              <a:gd name="connsiteX0" fmla="*/ 402590 w 408940"/>
              <a:gd name="connsiteY0" fmla="*/ 6350 h 113284"/>
              <a:gd name="connsiteX1" fmla="*/ 6350 w 408940"/>
              <a:gd name="connsiteY1" fmla="*/ 106934 h 11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940" h="113284">
                <a:moveTo>
                  <a:pt x="402590" y="6350"/>
                </a:moveTo>
                <a:lnTo>
                  <a:pt x="6350" y="106934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5702" y="1662429"/>
            <a:ext cx="411988" cy="942339"/>
          </a:xfrm>
          <a:custGeom>
            <a:avLst/>
            <a:gdLst>
              <a:gd name="connsiteX0" fmla="*/ 6350 w 411988"/>
              <a:gd name="connsiteY0" fmla="*/ 6350 h 942339"/>
              <a:gd name="connsiteX1" fmla="*/ 405638 w 411988"/>
              <a:gd name="connsiteY1" fmla="*/ 935990 h 942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1988" h="942339">
                <a:moveTo>
                  <a:pt x="6350" y="6350"/>
                </a:moveTo>
                <a:lnTo>
                  <a:pt x="405638" y="93599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05702" y="3986529"/>
            <a:ext cx="411988" cy="939291"/>
          </a:xfrm>
          <a:custGeom>
            <a:avLst/>
            <a:gdLst>
              <a:gd name="connsiteX0" fmla="*/ 6350 w 411988"/>
              <a:gd name="connsiteY0" fmla="*/ 932941 h 939291"/>
              <a:gd name="connsiteX1" fmla="*/ 405638 w 411988"/>
              <a:gd name="connsiteY1" fmla="*/ 6350 h 939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1988" h="939291">
                <a:moveTo>
                  <a:pt x="6350" y="932941"/>
                </a:moveTo>
                <a:lnTo>
                  <a:pt x="405638" y="635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503666" y="1423161"/>
            <a:ext cx="24892" cy="3677920"/>
          </a:xfrm>
          <a:custGeom>
            <a:avLst/>
            <a:gdLst>
              <a:gd name="connsiteX0" fmla="*/ 6350 w 24892"/>
              <a:gd name="connsiteY0" fmla="*/ 6350 h 3677920"/>
              <a:gd name="connsiteX1" fmla="*/ 6350 w 24892"/>
              <a:gd name="connsiteY1" fmla="*/ 3671570 h 3677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3677920">
                <a:moveTo>
                  <a:pt x="6350" y="6350"/>
                </a:moveTo>
                <a:lnTo>
                  <a:pt x="6350" y="3671570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550909" y="1659382"/>
            <a:ext cx="24892" cy="3216148"/>
          </a:xfrm>
          <a:custGeom>
            <a:avLst/>
            <a:gdLst>
              <a:gd name="connsiteX0" fmla="*/ 6350 w 24892"/>
              <a:gd name="connsiteY0" fmla="*/ 6350 h 3216148"/>
              <a:gd name="connsiteX1" fmla="*/ 6350 w 24892"/>
              <a:gd name="connsiteY1" fmla="*/ 3209797 h 3216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3216148">
                <a:moveTo>
                  <a:pt x="6350" y="6350"/>
                </a:moveTo>
                <a:lnTo>
                  <a:pt x="6350" y="3209797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587485" y="1910842"/>
            <a:ext cx="24892" cy="2722372"/>
          </a:xfrm>
          <a:custGeom>
            <a:avLst/>
            <a:gdLst>
              <a:gd name="connsiteX0" fmla="*/ 6350 w 24892"/>
              <a:gd name="connsiteY0" fmla="*/ 6350 h 2722372"/>
              <a:gd name="connsiteX1" fmla="*/ 6350 w 24892"/>
              <a:gd name="connsiteY1" fmla="*/ 2716022 h 2722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2722372">
                <a:moveTo>
                  <a:pt x="6350" y="6350"/>
                </a:moveTo>
                <a:lnTo>
                  <a:pt x="6350" y="2716022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621014" y="2089150"/>
            <a:ext cx="24892" cy="2350516"/>
          </a:xfrm>
          <a:custGeom>
            <a:avLst/>
            <a:gdLst>
              <a:gd name="connsiteX0" fmla="*/ 6350 w 24892"/>
              <a:gd name="connsiteY0" fmla="*/ 6350 h 2350516"/>
              <a:gd name="connsiteX1" fmla="*/ 6350 w 24892"/>
              <a:gd name="connsiteY1" fmla="*/ 2344165 h 2350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2350516">
                <a:moveTo>
                  <a:pt x="6350" y="6350"/>
                </a:moveTo>
                <a:lnTo>
                  <a:pt x="6350" y="2344165"/>
                </a:lnTo>
              </a:path>
            </a:pathLst>
          </a:custGeom>
          <a:ln w="12700">
            <a:solidFill>
              <a:srgbClr val="A4A4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95921" y="1323594"/>
            <a:ext cx="1937004" cy="4177284"/>
          </a:xfrm>
          <a:custGeom>
            <a:avLst/>
            <a:gdLst>
              <a:gd name="connsiteX0" fmla="*/ 0 w 1937004"/>
              <a:gd name="connsiteY0" fmla="*/ 322833 h 4177284"/>
              <a:gd name="connsiteX1" fmla="*/ 322834 w 1937004"/>
              <a:gd name="connsiteY1" fmla="*/ 0 h 4177284"/>
              <a:gd name="connsiteX2" fmla="*/ 1614170 w 1937004"/>
              <a:gd name="connsiteY2" fmla="*/ 0 h 4177284"/>
              <a:gd name="connsiteX3" fmla="*/ 1937004 w 1937004"/>
              <a:gd name="connsiteY3" fmla="*/ 322833 h 4177284"/>
              <a:gd name="connsiteX4" fmla="*/ 1937004 w 1937004"/>
              <a:gd name="connsiteY4" fmla="*/ 3854450 h 4177284"/>
              <a:gd name="connsiteX5" fmla="*/ 1614170 w 1937004"/>
              <a:gd name="connsiteY5" fmla="*/ 4177284 h 4177284"/>
              <a:gd name="connsiteX6" fmla="*/ 322834 w 1937004"/>
              <a:gd name="connsiteY6" fmla="*/ 4177284 h 4177284"/>
              <a:gd name="connsiteX7" fmla="*/ 0 w 1937004"/>
              <a:gd name="connsiteY7" fmla="*/ 3854450 h 4177284"/>
              <a:gd name="connsiteX8" fmla="*/ 0 w 1937004"/>
              <a:gd name="connsiteY8" fmla="*/ 322833 h 4177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37004" h="4177284">
                <a:moveTo>
                  <a:pt x="0" y="322833"/>
                </a:moveTo>
                <a:cubicBezTo>
                  <a:pt x="0" y="144525"/>
                  <a:pt x="144526" y="0"/>
                  <a:pt x="322834" y="0"/>
                </a:cubicBezTo>
                <a:lnTo>
                  <a:pt x="1614170" y="0"/>
                </a:lnTo>
                <a:cubicBezTo>
                  <a:pt x="1792478" y="0"/>
                  <a:pt x="1937004" y="144525"/>
                  <a:pt x="1937004" y="322833"/>
                </a:cubicBezTo>
                <a:lnTo>
                  <a:pt x="1937004" y="3854450"/>
                </a:lnTo>
                <a:cubicBezTo>
                  <a:pt x="1937004" y="4032758"/>
                  <a:pt x="1792478" y="4177284"/>
                  <a:pt x="1614170" y="4177284"/>
                </a:cubicBezTo>
                <a:lnTo>
                  <a:pt x="322834" y="4177284"/>
                </a:lnTo>
                <a:cubicBezTo>
                  <a:pt x="144526" y="4177284"/>
                  <a:pt x="0" y="4032758"/>
                  <a:pt x="0" y="3854450"/>
                </a:cubicBezTo>
                <a:lnTo>
                  <a:pt x="0" y="322833"/>
                </a:lnTo>
              </a:path>
            </a:pathLst>
          </a:custGeom>
          <a:solidFill>
            <a:srgbClr val="99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976871" y="1304544"/>
            <a:ext cx="1975104" cy="4215384"/>
          </a:xfrm>
          <a:custGeom>
            <a:avLst/>
            <a:gdLst>
              <a:gd name="connsiteX0" fmla="*/ 19050 w 1975104"/>
              <a:gd name="connsiteY0" fmla="*/ 341883 h 4215384"/>
              <a:gd name="connsiteX1" fmla="*/ 341884 w 1975104"/>
              <a:gd name="connsiteY1" fmla="*/ 19050 h 4215384"/>
              <a:gd name="connsiteX2" fmla="*/ 1633220 w 1975104"/>
              <a:gd name="connsiteY2" fmla="*/ 19050 h 4215384"/>
              <a:gd name="connsiteX3" fmla="*/ 1956054 w 1975104"/>
              <a:gd name="connsiteY3" fmla="*/ 341883 h 4215384"/>
              <a:gd name="connsiteX4" fmla="*/ 1956054 w 1975104"/>
              <a:gd name="connsiteY4" fmla="*/ 3873500 h 4215384"/>
              <a:gd name="connsiteX5" fmla="*/ 1633220 w 1975104"/>
              <a:gd name="connsiteY5" fmla="*/ 4196334 h 4215384"/>
              <a:gd name="connsiteX6" fmla="*/ 341884 w 1975104"/>
              <a:gd name="connsiteY6" fmla="*/ 4196334 h 4215384"/>
              <a:gd name="connsiteX7" fmla="*/ 19050 w 1975104"/>
              <a:gd name="connsiteY7" fmla="*/ 3873500 h 4215384"/>
              <a:gd name="connsiteX8" fmla="*/ 19050 w 1975104"/>
              <a:gd name="connsiteY8" fmla="*/ 341883 h 4215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5104" h="4215384">
                <a:moveTo>
                  <a:pt x="19050" y="341883"/>
                </a:moveTo>
                <a:cubicBezTo>
                  <a:pt x="19050" y="163575"/>
                  <a:pt x="163576" y="19050"/>
                  <a:pt x="341884" y="19050"/>
                </a:cubicBezTo>
                <a:lnTo>
                  <a:pt x="1633220" y="19050"/>
                </a:lnTo>
                <a:cubicBezTo>
                  <a:pt x="1811528" y="19050"/>
                  <a:pt x="1956054" y="163575"/>
                  <a:pt x="1956054" y="341883"/>
                </a:cubicBezTo>
                <a:lnTo>
                  <a:pt x="1956054" y="3873500"/>
                </a:lnTo>
                <a:cubicBezTo>
                  <a:pt x="1956054" y="4051808"/>
                  <a:pt x="1811528" y="4196334"/>
                  <a:pt x="1633220" y="4196334"/>
                </a:cubicBezTo>
                <a:lnTo>
                  <a:pt x="341884" y="4196334"/>
                </a:lnTo>
                <a:cubicBezTo>
                  <a:pt x="163576" y="4196334"/>
                  <a:pt x="19050" y="4051808"/>
                  <a:pt x="19050" y="3873500"/>
                </a:cubicBezTo>
                <a:lnTo>
                  <a:pt x="19050" y="34188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648711" y="1316736"/>
            <a:ext cx="178688" cy="51815"/>
          </a:xfrm>
          <a:custGeom>
            <a:avLst/>
            <a:gdLst>
              <a:gd name="connsiteX0" fmla="*/ 12954 w 178688"/>
              <a:gd name="connsiteY0" fmla="*/ 12953 h 51815"/>
              <a:gd name="connsiteX1" fmla="*/ 165735 w 178688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8688" h="51815">
                <a:moveTo>
                  <a:pt x="12954" y="12953"/>
                </a:moveTo>
                <a:lnTo>
                  <a:pt x="165735" y="129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634995" y="3078479"/>
            <a:ext cx="178688" cy="51815"/>
          </a:xfrm>
          <a:custGeom>
            <a:avLst/>
            <a:gdLst>
              <a:gd name="connsiteX0" fmla="*/ 12954 w 178688"/>
              <a:gd name="connsiteY0" fmla="*/ 12954 h 51815"/>
              <a:gd name="connsiteX1" fmla="*/ 165735 w 178688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8688" h="51815">
                <a:moveTo>
                  <a:pt x="12954" y="12954"/>
                </a:moveTo>
                <a:lnTo>
                  <a:pt x="165735" y="129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5863" y="5626608"/>
            <a:ext cx="8374380" cy="504444"/>
          </a:xfrm>
          <a:custGeom>
            <a:avLst/>
            <a:gdLst>
              <a:gd name="connsiteX0" fmla="*/ 0 w 8374380"/>
              <a:gd name="connsiteY0" fmla="*/ 504444 h 504444"/>
              <a:gd name="connsiteX1" fmla="*/ 8374379 w 8374380"/>
              <a:gd name="connsiteY1" fmla="*/ 504444 h 504444"/>
              <a:gd name="connsiteX2" fmla="*/ 8374379 w 8374380"/>
              <a:gd name="connsiteY2" fmla="*/ 0 h 504444"/>
              <a:gd name="connsiteX3" fmla="*/ 0 w 8374380"/>
              <a:gd name="connsiteY3" fmla="*/ 0 h 504444"/>
              <a:gd name="connsiteX4" fmla="*/ 0 w 8374380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74380" h="504444">
                <a:moveTo>
                  <a:pt x="0" y="504444"/>
                </a:moveTo>
                <a:lnTo>
                  <a:pt x="8374379" y="504444"/>
                </a:lnTo>
                <a:lnTo>
                  <a:pt x="8374379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C9FF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9513" y="5620258"/>
            <a:ext cx="8387080" cy="517144"/>
          </a:xfrm>
          <a:custGeom>
            <a:avLst/>
            <a:gdLst>
              <a:gd name="connsiteX0" fmla="*/ 6350 w 8387080"/>
              <a:gd name="connsiteY0" fmla="*/ 510794 h 517144"/>
              <a:gd name="connsiteX1" fmla="*/ 8380729 w 8387080"/>
              <a:gd name="connsiteY1" fmla="*/ 510794 h 517144"/>
              <a:gd name="connsiteX2" fmla="*/ 8380729 w 8387080"/>
              <a:gd name="connsiteY2" fmla="*/ 6350 h 517144"/>
              <a:gd name="connsiteX3" fmla="*/ 6350 w 8387080"/>
              <a:gd name="connsiteY3" fmla="*/ 6350 h 517144"/>
              <a:gd name="connsiteX4" fmla="*/ 6350 w 8387080"/>
              <a:gd name="connsiteY4" fmla="*/ 510794 h 517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7080" h="517144">
                <a:moveTo>
                  <a:pt x="6350" y="510794"/>
                </a:moveTo>
                <a:lnTo>
                  <a:pt x="8380729" y="510794"/>
                </a:lnTo>
                <a:lnTo>
                  <a:pt x="8380729" y="6350"/>
                </a:lnTo>
                <a:lnTo>
                  <a:pt x="6350" y="6350"/>
                </a:lnTo>
                <a:lnTo>
                  <a:pt x="6350" y="5107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066800"/>
            <a:ext cx="2311400" cy="21844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390900"/>
            <a:ext cx="2260600" cy="22098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86100" y="1498600"/>
            <a:ext cx="3251200" cy="3314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51600" y="1143000"/>
            <a:ext cx="2552700" cy="444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52400" y="177800"/>
            <a:ext cx="640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传统的数据处理系统面临的问题，呼唤新的技术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099300" y="1803400"/>
            <a:ext cx="16002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海量数据的高存储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成本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大数据量下的数据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处理性能不足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流式数据处理缺失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有限的扩展能力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单一数据源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数据资产对外增值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628900" y="1625600"/>
            <a:ext cx="3429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数据扩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展性需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2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求和硬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件性能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之间存</a:t>
            </a:r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在差距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479800" y="5791200"/>
            <a:ext cx="2273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新的业务需求，需要新的大数据处理平台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1549908" y="2558795"/>
            <a:ext cx="379475" cy="1185672"/>
          </a:xfrm>
          <a:custGeom>
            <a:avLst/>
            <a:gdLst>
              <a:gd name="connsiteX0" fmla="*/ 0 w 379475"/>
              <a:gd name="connsiteY0" fmla="*/ 296418 h 1185672"/>
              <a:gd name="connsiteX1" fmla="*/ 200024 w 379475"/>
              <a:gd name="connsiteY1" fmla="*/ 296418 h 1185672"/>
              <a:gd name="connsiteX2" fmla="*/ 200024 w 379475"/>
              <a:gd name="connsiteY2" fmla="*/ 0 h 1185672"/>
              <a:gd name="connsiteX3" fmla="*/ 379475 w 379475"/>
              <a:gd name="connsiteY3" fmla="*/ 592836 h 1185672"/>
              <a:gd name="connsiteX4" fmla="*/ 200024 w 379475"/>
              <a:gd name="connsiteY4" fmla="*/ 1185672 h 1185672"/>
              <a:gd name="connsiteX5" fmla="*/ 200024 w 379475"/>
              <a:gd name="connsiteY5" fmla="*/ 889254 h 1185672"/>
              <a:gd name="connsiteX6" fmla="*/ 0 w 379475"/>
              <a:gd name="connsiteY6" fmla="*/ 889254 h 1185672"/>
              <a:gd name="connsiteX7" fmla="*/ 0 w 379475"/>
              <a:gd name="connsiteY7" fmla="*/ 296418 h 1185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9475" h="1185672">
                <a:moveTo>
                  <a:pt x="0" y="296418"/>
                </a:moveTo>
                <a:lnTo>
                  <a:pt x="200024" y="296418"/>
                </a:lnTo>
                <a:lnTo>
                  <a:pt x="200024" y="0"/>
                </a:lnTo>
                <a:lnTo>
                  <a:pt x="379475" y="592836"/>
                </a:lnTo>
                <a:lnTo>
                  <a:pt x="200024" y="1185672"/>
                </a:lnTo>
                <a:lnTo>
                  <a:pt x="200024" y="889254"/>
                </a:lnTo>
                <a:lnTo>
                  <a:pt x="0" y="889254"/>
                </a:lnTo>
                <a:lnTo>
                  <a:pt x="0" y="29641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3558" y="2552445"/>
            <a:ext cx="392175" cy="1198372"/>
          </a:xfrm>
          <a:custGeom>
            <a:avLst/>
            <a:gdLst>
              <a:gd name="connsiteX0" fmla="*/ 6350 w 392175"/>
              <a:gd name="connsiteY0" fmla="*/ 302768 h 1198372"/>
              <a:gd name="connsiteX1" fmla="*/ 206374 w 392175"/>
              <a:gd name="connsiteY1" fmla="*/ 302768 h 1198372"/>
              <a:gd name="connsiteX2" fmla="*/ 206374 w 392175"/>
              <a:gd name="connsiteY2" fmla="*/ 6350 h 1198372"/>
              <a:gd name="connsiteX3" fmla="*/ 385825 w 392175"/>
              <a:gd name="connsiteY3" fmla="*/ 599186 h 1198372"/>
              <a:gd name="connsiteX4" fmla="*/ 206374 w 392175"/>
              <a:gd name="connsiteY4" fmla="*/ 1192022 h 1198372"/>
              <a:gd name="connsiteX5" fmla="*/ 206374 w 392175"/>
              <a:gd name="connsiteY5" fmla="*/ 895604 h 1198372"/>
              <a:gd name="connsiteX6" fmla="*/ 6350 w 392175"/>
              <a:gd name="connsiteY6" fmla="*/ 895604 h 1198372"/>
              <a:gd name="connsiteX7" fmla="*/ 6350 w 392175"/>
              <a:gd name="connsiteY7" fmla="*/ 302768 h 1198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2175" h="1198372">
                <a:moveTo>
                  <a:pt x="6350" y="302768"/>
                </a:moveTo>
                <a:lnTo>
                  <a:pt x="206374" y="302768"/>
                </a:lnTo>
                <a:lnTo>
                  <a:pt x="206374" y="6350"/>
                </a:lnTo>
                <a:lnTo>
                  <a:pt x="385825" y="599186"/>
                </a:lnTo>
                <a:lnTo>
                  <a:pt x="206374" y="1192022"/>
                </a:lnTo>
                <a:lnTo>
                  <a:pt x="206374" y="895604"/>
                </a:lnTo>
                <a:lnTo>
                  <a:pt x="6350" y="895604"/>
                </a:lnTo>
                <a:lnTo>
                  <a:pt x="6350" y="3027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60591" y="2558795"/>
            <a:ext cx="379475" cy="1185672"/>
          </a:xfrm>
          <a:custGeom>
            <a:avLst/>
            <a:gdLst>
              <a:gd name="connsiteX0" fmla="*/ 0 w 379475"/>
              <a:gd name="connsiteY0" fmla="*/ 296418 h 1185672"/>
              <a:gd name="connsiteX1" fmla="*/ 200025 w 379475"/>
              <a:gd name="connsiteY1" fmla="*/ 296418 h 1185672"/>
              <a:gd name="connsiteX2" fmla="*/ 200025 w 379475"/>
              <a:gd name="connsiteY2" fmla="*/ 0 h 1185672"/>
              <a:gd name="connsiteX3" fmla="*/ 379476 w 379475"/>
              <a:gd name="connsiteY3" fmla="*/ 592836 h 1185672"/>
              <a:gd name="connsiteX4" fmla="*/ 200025 w 379475"/>
              <a:gd name="connsiteY4" fmla="*/ 1185672 h 1185672"/>
              <a:gd name="connsiteX5" fmla="*/ 200025 w 379475"/>
              <a:gd name="connsiteY5" fmla="*/ 889254 h 1185672"/>
              <a:gd name="connsiteX6" fmla="*/ 0 w 379475"/>
              <a:gd name="connsiteY6" fmla="*/ 889254 h 1185672"/>
              <a:gd name="connsiteX7" fmla="*/ 0 w 379475"/>
              <a:gd name="connsiteY7" fmla="*/ 296418 h 1185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9475" h="1185672">
                <a:moveTo>
                  <a:pt x="0" y="296418"/>
                </a:moveTo>
                <a:lnTo>
                  <a:pt x="200025" y="296418"/>
                </a:lnTo>
                <a:lnTo>
                  <a:pt x="200025" y="0"/>
                </a:lnTo>
                <a:lnTo>
                  <a:pt x="379476" y="592836"/>
                </a:lnTo>
                <a:lnTo>
                  <a:pt x="200025" y="1185672"/>
                </a:lnTo>
                <a:lnTo>
                  <a:pt x="200025" y="889254"/>
                </a:lnTo>
                <a:lnTo>
                  <a:pt x="0" y="889254"/>
                </a:lnTo>
                <a:lnTo>
                  <a:pt x="0" y="29641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54241" y="2552445"/>
            <a:ext cx="392175" cy="1198372"/>
          </a:xfrm>
          <a:custGeom>
            <a:avLst/>
            <a:gdLst>
              <a:gd name="connsiteX0" fmla="*/ 6350 w 392175"/>
              <a:gd name="connsiteY0" fmla="*/ 302768 h 1198372"/>
              <a:gd name="connsiteX1" fmla="*/ 206375 w 392175"/>
              <a:gd name="connsiteY1" fmla="*/ 302768 h 1198372"/>
              <a:gd name="connsiteX2" fmla="*/ 206375 w 392175"/>
              <a:gd name="connsiteY2" fmla="*/ 6350 h 1198372"/>
              <a:gd name="connsiteX3" fmla="*/ 385826 w 392175"/>
              <a:gd name="connsiteY3" fmla="*/ 599186 h 1198372"/>
              <a:gd name="connsiteX4" fmla="*/ 206375 w 392175"/>
              <a:gd name="connsiteY4" fmla="*/ 1192022 h 1198372"/>
              <a:gd name="connsiteX5" fmla="*/ 206375 w 392175"/>
              <a:gd name="connsiteY5" fmla="*/ 895604 h 1198372"/>
              <a:gd name="connsiteX6" fmla="*/ 6350 w 392175"/>
              <a:gd name="connsiteY6" fmla="*/ 895604 h 1198372"/>
              <a:gd name="connsiteX7" fmla="*/ 6350 w 392175"/>
              <a:gd name="connsiteY7" fmla="*/ 302768 h 1198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2175" h="1198372">
                <a:moveTo>
                  <a:pt x="6350" y="302768"/>
                </a:moveTo>
                <a:lnTo>
                  <a:pt x="206375" y="302768"/>
                </a:lnTo>
                <a:lnTo>
                  <a:pt x="206375" y="6350"/>
                </a:lnTo>
                <a:lnTo>
                  <a:pt x="385826" y="599186"/>
                </a:lnTo>
                <a:lnTo>
                  <a:pt x="206375" y="1192022"/>
                </a:lnTo>
                <a:lnTo>
                  <a:pt x="206375" y="895604"/>
                </a:lnTo>
                <a:lnTo>
                  <a:pt x="6350" y="895604"/>
                </a:lnTo>
                <a:lnTo>
                  <a:pt x="6350" y="3027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74591" y="3006851"/>
            <a:ext cx="271272" cy="384048"/>
          </a:xfrm>
          <a:custGeom>
            <a:avLst/>
            <a:gdLst>
              <a:gd name="connsiteX0" fmla="*/ 135636 w 271272"/>
              <a:gd name="connsiteY0" fmla="*/ 0 h 384048"/>
              <a:gd name="connsiteX1" fmla="*/ 271272 w 271272"/>
              <a:gd name="connsiteY1" fmla="*/ 192024 h 384048"/>
              <a:gd name="connsiteX2" fmla="*/ 135636 w 271272"/>
              <a:gd name="connsiteY2" fmla="*/ 384048 h 384048"/>
              <a:gd name="connsiteX3" fmla="*/ 135636 w 271272"/>
              <a:gd name="connsiteY3" fmla="*/ 288036 h 384048"/>
              <a:gd name="connsiteX4" fmla="*/ 0 w 271272"/>
              <a:gd name="connsiteY4" fmla="*/ 288036 h 384048"/>
              <a:gd name="connsiteX5" fmla="*/ 0 w 271272"/>
              <a:gd name="connsiteY5" fmla="*/ 96012 h 384048"/>
              <a:gd name="connsiteX6" fmla="*/ 135636 w 271272"/>
              <a:gd name="connsiteY6" fmla="*/ 96012 h 384048"/>
              <a:gd name="connsiteX7" fmla="*/ 135636 w 271272"/>
              <a:gd name="connsiteY7" fmla="*/ 0 h 384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1272" h="384048">
                <a:moveTo>
                  <a:pt x="135636" y="0"/>
                </a:moveTo>
                <a:lnTo>
                  <a:pt x="271272" y="192024"/>
                </a:lnTo>
                <a:lnTo>
                  <a:pt x="135636" y="384048"/>
                </a:lnTo>
                <a:lnTo>
                  <a:pt x="135636" y="288036"/>
                </a:lnTo>
                <a:lnTo>
                  <a:pt x="0" y="288036"/>
                </a:lnTo>
                <a:lnTo>
                  <a:pt x="0" y="96012"/>
                </a:lnTo>
                <a:lnTo>
                  <a:pt x="135636" y="96012"/>
                </a:lnTo>
                <a:lnTo>
                  <a:pt x="135636" y="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200" y="1993900"/>
            <a:ext cx="1193800" cy="2146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993900"/>
            <a:ext cx="1803400" cy="2209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0" y="1993900"/>
            <a:ext cx="2159000" cy="2209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2900" y="1993900"/>
            <a:ext cx="2197100" cy="226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00" y="6502400"/>
            <a:ext cx="479778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Copyright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©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2016 </a:t>
            </a:r>
            <a:r>
              <a:rPr lang="en-US" altLang="zh-CN" sz="1202" b="1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Realtech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 Technologies Co.,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Ltd.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All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rights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reserved.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0500" y="177800"/>
            <a:ext cx="8140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数据处理技术分布式演进趋势：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altLang="zh-CN" sz="2400" b="1" dirty="0">
                <a:solidFill>
                  <a:srgbClr val="C00000"/>
                </a:solidFill>
                <a:latin typeface="MS Shell Dlg" pitchFamily="18" charset="0"/>
                <a:cs typeface="MS Shell Dlg" pitchFamily="18" charset="0"/>
              </a:rPr>
              <a:t>成为开放的事实标准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70100" y="1524000"/>
            <a:ext cx="2058256" cy="40216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SMP+MPP混合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特点：集群、ShareEverything</a:t>
            </a:r>
          </a:p>
          <a:p>
            <a:pPr>
              <a:lnSpc>
                <a:spcPts val="1800"/>
              </a:lnSpc>
              <a:tabLst>
                <a:tab pos="3810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结构化、关系型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381000" algn="l"/>
              </a:tabLst>
            </a:pPr>
            <a:r>
              <a:rPr lang="en-US" altLang="zh-CN" sz="9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FlashCache+分布式块存储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381000" algn="l"/>
              </a:tabLst>
            </a:pPr>
            <a:r>
              <a:rPr lang="zh-CN" altLang="en-US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百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</a:t>
            </a:r>
            <a:r>
              <a:rPr lang="zh-CN" altLang="en-US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级别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6870700" y="1524000"/>
            <a:ext cx="18542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Hadoop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特点：集群、ShareNothing</a:t>
            </a:r>
          </a:p>
          <a:p>
            <a:pPr>
              <a:lnSpc>
                <a:spcPts val="1800"/>
              </a:lnSpc>
              <a:tabLst>
                <a:tab pos="647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开放,、全球生态</a:t>
            </a:r>
          </a:p>
          <a:p>
            <a:pPr>
              <a:lnSpc>
                <a:spcPts val="1800"/>
              </a:lnSpc>
              <a:tabLst>
                <a:tab pos="647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结构化、半结构化、非结构化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870700" y="5143500"/>
            <a:ext cx="94256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l"/>
              <a:tabLst/>
            </a:pPr>
            <a:r>
              <a:rPr lang="en-US" altLang="zh-CN" sz="9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高性能、实时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l"/>
              <a:tabLst/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PB</a:t>
            </a:r>
            <a:r>
              <a:rPr lang="zh-CN" altLang="en-US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或以上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356100" y="1524000"/>
            <a:ext cx="1861087" cy="4008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MPP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747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特点：集群、ShareNothing</a:t>
            </a:r>
          </a:p>
          <a:p>
            <a:pPr>
              <a:lnSpc>
                <a:spcPts val="1800"/>
              </a:lnSpc>
              <a:tabLst>
                <a:tab pos="774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结构化、关系型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774700" algn="l"/>
              </a:tabLst>
            </a:pPr>
            <a:r>
              <a:rPr lang="en-US" altLang="zh-CN" sz="9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通用的硬件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7747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</a:t>
            </a:r>
            <a:r>
              <a:rPr lang="zh-CN" altLang="en-US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级别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04800" y="1524000"/>
            <a:ext cx="1477969" cy="40344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SMP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特点：单机、Scaleup</a:t>
            </a:r>
          </a:p>
          <a:p>
            <a:pPr>
              <a:lnSpc>
                <a:spcPts val="1800"/>
              </a:lnSpc>
              <a:tabLst>
                <a:tab pos="4826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性能存在瓶颈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482600" algn="l"/>
              </a:tabLst>
            </a:pPr>
            <a:r>
              <a:rPr lang="en-US" altLang="zh-CN" sz="996" dirty="0" err="1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扩展性差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l"/>
              <a:tabLst>
                <a:tab pos="482600" algn="l"/>
              </a:tabLst>
            </a:pPr>
            <a:r>
              <a:rPr lang="en-US" altLang="zh-CN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</a:t>
            </a:r>
            <a:r>
              <a:rPr lang="zh-CN" altLang="en-US" sz="9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级别</a:t>
            </a:r>
            <a:endParaRPr lang="en-US" altLang="zh-CN" sz="996" dirty="0">
              <a:solidFill>
                <a:srgbClr val="000000"/>
              </a:solidFill>
              <a:latin typeface="MS Shell Dlg" pitchFamily="18" charset="0"/>
              <a:cs typeface="MS Shell Dlg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1674</Words>
  <Application>Microsoft Office PowerPoint</Application>
  <PresentationFormat>全屏显示(4:3)</PresentationFormat>
  <Paragraphs>1432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MS PGothic</vt:lpstr>
      <vt:lpstr>宋体</vt:lpstr>
      <vt:lpstr>微软雅黑</vt:lpstr>
      <vt:lpstr>Arial</vt:lpstr>
      <vt:lpstr>Calibri</vt:lpstr>
      <vt:lpstr>Calibri Light</vt:lpstr>
      <vt:lpstr>Comic Sans MS</vt:lpstr>
      <vt:lpstr>MS Shell Dlg</vt:lpstr>
      <vt:lpstr>Times New Roman</vt:lpstr>
      <vt:lpstr>Wingdings</vt:lpstr>
      <vt:lpstr>Office Theme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我们的大数据平台架构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weiphone chen</cp:lastModifiedBy>
  <cp:revision>42</cp:revision>
  <dcterms:created xsi:type="dcterms:W3CDTF">2006-08-16T00:00:00Z</dcterms:created>
  <dcterms:modified xsi:type="dcterms:W3CDTF">2016-08-23T05:48:43Z</dcterms:modified>
</cp:coreProperties>
</file>